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4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42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63"/>
  </p:notesMasterIdLst>
  <p:handoutMasterIdLst>
    <p:handoutMasterId r:id="rId64"/>
  </p:handoutMasterIdLst>
  <p:sldIdLst>
    <p:sldId id="591" r:id="rId2"/>
    <p:sldId id="868" r:id="rId3"/>
    <p:sldId id="863" r:id="rId4"/>
    <p:sldId id="871" r:id="rId5"/>
    <p:sldId id="259" r:id="rId6"/>
    <p:sldId id="886" r:id="rId7"/>
    <p:sldId id="829" r:id="rId8"/>
    <p:sldId id="654" r:id="rId9"/>
    <p:sldId id="720" r:id="rId10"/>
    <p:sldId id="795" r:id="rId11"/>
    <p:sldId id="796" r:id="rId12"/>
    <p:sldId id="797" r:id="rId13"/>
    <p:sldId id="798" r:id="rId14"/>
    <p:sldId id="834" r:id="rId15"/>
    <p:sldId id="809" r:id="rId16"/>
    <p:sldId id="810" r:id="rId17"/>
    <p:sldId id="811" r:id="rId18"/>
    <p:sldId id="814" r:id="rId19"/>
    <p:sldId id="815" r:id="rId20"/>
    <p:sldId id="807" r:id="rId21"/>
    <p:sldId id="824" r:id="rId22"/>
    <p:sldId id="825" r:id="rId23"/>
    <p:sldId id="822" r:id="rId24"/>
    <p:sldId id="826" r:id="rId25"/>
    <p:sldId id="827" r:id="rId26"/>
    <p:sldId id="823" r:id="rId27"/>
    <p:sldId id="828" r:id="rId28"/>
    <p:sldId id="816" r:id="rId29"/>
    <p:sldId id="817" r:id="rId30"/>
    <p:sldId id="818" r:id="rId31"/>
    <p:sldId id="819" r:id="rId32"/>
    <p:sldId id="837" r:id="rId33"/>
    <p:sldId id="838" r:id="rId34"/>
    <p:sldId id="839" r:id="rId35"/>
    <p:sldId id="821" r:id="rId36"/>
    <p:sldId id="846" r:id="rId37"/>
    <p:sldId id="832" r:id="rId38"/>
    <p:sldId id="849" r:id="rId39"/>
    <p:sldId id="848" r:id="rId40"/>
    <p:sldId id="831" r:id="rId41"/>
    <p:sldId id="835" r:id="rId42"/>
    <p:sldId id="830" r:id="rId43"/>
    <p:sldId id="840" r:id="rId44"/>
    <p:sldId id="842" r:id="rId45"/>
    <p:sldId id="869" r:id="rId46"/>
    <p:sldId id="836" r:id="rId47"/>
    <p:sldId id="844" r:id="rId48"/>
    <p:sldId id="845" r:id="rId49"/>
    <p:sldId id="683" r:id="rId50"/>
    <p:sldId id="854" r:id="rId51"/>
    <p:sldId id="881" r:id="rId52"/>
    <p:sldId id="882" r:id="rId53"/>
    <p:sldId id="883" r:id="rId54"/>
    <p:sldId id="875" r:id="rId55"/>
    <p:sldId id="876" r:id="rId56"/>
    <p:sldId id="877" r:id="rId57"/>
    <p:sldId id="878" r:id="rId58"/>
    <p:sldId id="880" r:id="rId59"/>
    <p:sldId id="885" r:id="rId60"/>
    <p:sldId id="630" r:id="rId61"/>
    <p:sldId id="865" r:id="rId62"/>
  </p:sldIdLst>
  <p:sldSz cx="9144000" cy="5143500" type="screen16x9"/>
  <p:notesSz cx="7104063" cy="10234613"/>
  <p:defaultTextStyle>
    <a:defPPr>
      <a:defRPr lang="zh-TW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orient="horz" pos="1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5B6"/>
    <a:srgbClr val="004990"/>
    <a:srgbClr val="8064A2"/>
    <a:srgbClr val="DEECF8"/>
    <a:srgbClr val="A3AAB5"/>
    <a:srgbClr val="FF7C80"/>
    <a:srgbClr val="FFCCFF"/>
    <a:srgbClr val="FF5050"/>
    <a:srgbClr val="CC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 autoAdjust="0"/>
    <p:restoredTop sz="90413" autoAdjust="0"/>
  </p:normalViewPr>
  <p:slideViewPr>
    <p:cSldViewPr snapToGrid="0">
      <p:cViewPr varScale="1">
        <p:scale>
          <a:sx n="151" d="100"/>
          <a:sy n="151" d="100"/>
        </p:scale>
        <p:origin x="1208" y="184"/>
      </p:cViewPr>
      <p:guideLst>
        <p:guide orient="horz" pos="1643"/>
        <p:guide pos="2857"/>
        <p:guide orient="horz" pos="166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6522"/>
    </p:cViewPr>
  </p:sorterViewPr>
  <p:notesViewPr>
    <p:cSldViewPr snapToGrid="0">
      <p:cViewPr varScale="1">
        <p:scale>
          <a:sx n="50" d="100"/>
          <a:sy n="50" d="100"/>
        </p:scale>
        <p:origin x="292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CE7C55D-DA4B-4828-9436-1FB628422A38}" type="datetimeFigureOut">
              <a:rPr lang="zh-TW" altLang="en-US" smtClean="0"/>
              <a:t>2024/1/17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474A873-21DC-4ACB-B3C1-5FA88E393A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8969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3178E60-455F-46D7-9E61-36CD6298DEBE}" type="datetimeFigureOut">
              <a:rPr lang="zh-TW" altLang="en-US" smtClean="0"/>
              <a:t>2024/1/17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E172DE2-C03E-499B-8357-11BEA3109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952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3154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1600" b="1" dirty="0"/>
              <a:t>Description</a:t>
            </a:r>
            <a:endParaRPr lang="zh-TW" altLang="zh-TW" sz="1600" b="1" dirty="0"/>
          </a:p>
          <a:p>
            <a:pPr marL="342900" lvl="1" indent="0">
              <a:buNone/>
            </a:pPr>
            <a:r>
              <a:rPr lang="en-US" altLang="zh-TW" sz="1200" dirty="0"/>
              <a:t>The 305X and 306X series combine an </a:t>
            </a:r>
            <a:r>
              <a:rPr lang="en-US" altLang="zh-TW" sz="1200" dirty="0" err="1"/>
              <a:t>AlGaAs</a:t>
            </a:r>
            <a:r>
              <a:rPr lang="en-US" altLang="zh-TW" sz="1200" dirty="0"/>
              <a:t> infrared emitting diode as the emitter which is optically coupled to a monolithic silicon random-phase photo </a:t>
            </a:r>
            <a:r>
              <a:rPr lang="en-US" altLang="zh-TW" sz="1200" dirty="0" err="1"/>
              <a:t>triac</a:t>
            </a:r>
            <a:r>
              <a:rPr lang="en-US" altLang="zh-TW" sz="1200" dirty="0"/>
              <a:t> in a plastic DIP6 package with different lead forming options.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231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＊北美賣哪些大客人 換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9913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5395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1165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白電 替換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5977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944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Kyle DMS </a:t>
            </a:r>
            <a:r>
              <a:rPr lang="en-US" altLang="zh-TW" dirty="0" err="1"/>
              <a:t>ToF</a:t>
            </a:r>
            <a:r>
              <a:rPr lang="en-US" altLang="zh-TW" dirty="0"/>
              <a:t> Module/LYG / </a:t>
            </a:r>
            <a:r>
              <a:rPr lang="zh-TW" altLang="en-US" dirty="0"/>
              <a:t>顆洋</a:t>
            </a:r>
            <a:r>
              <a:rPr lang="en-US" altLang="zh-TW" dirty="0"/>
              <a:t>/</a:t>
            </a:r>
            <a:r>
              <a:rPr lang="zh-TW" altLang="en-US" dirty="0"/>
              <a:t> </a:t>
            </a:r>
            <a:r>
              <a:rPr lang="en-US" altLang="zh-TW" dirty="0" err="1"/>
              <a:t>guesture</a:t>
            </a:r>
            <a:r>
              <a:rPr lang="en-US" altLang="zh-TW" dirty="0"/>
              <a:t> /</a:t>
            </a:r>
          </a:p>
          <a:p>
            <a:r>
              <a:rPr lang="en-US" altLang="zh-TW" dirty="0"/>
              <a:t>Final PM2.5 / </a:t>
            </a:r>
            <a:r>
              <a:rPr lang="en-US" altLang="zh-TW" dirty="0" err="1"/>
              <a:t>inturrept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533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圖換掉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8426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加上勝新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287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128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藉由銷售</a:t>
            </a:r>
            <a:r>
              <a:rPr lang="en-US" altLang="zh-TW" dirty="0"/>
              <a:t>Sharp</a:t>
            </a:r>
            <a:r>
              <a:rPr lang="zh-TW" altLang="en-US" dirty="0"/>
              <a:t>電子原器件產品</a:t>
            </a:r>
            <a:r>
              <a:rPr lang="en-US" altLang="zh-TW" dirty="0"/>
              <a:t>,</a:t>
            </a:r>
            <a:r>
              <a:rPr lang="zh-TW" altLang="en-US" dirty="0"/>
              <a:t>在各個區域建立起相關的銷售渠道以及當地的銷售人員</a:t>
            </a:r>
            <a:r>
              <a:rPr lang="en-US" altLang="zh-TW" dirty="0"/>
              <a:t>. </a:t>
            </a:r>
            <a:r>
              <a:rPr lang="zh-TW" altLang="en-US" dirty="0"/>
              <a:t>在銷售鴻海集團產品的同時</a:t>
            </a:r>
            <a:r>
              <a:rPr lang="en-US" altLang="zh-TW" dirty="0"/>
              <a:t>,</a:t>
            </a:r>
            <a:r>
              <a:rPr lang="zh-TW" altLang="en-US" dirty="0"/>
              <a:t>也在世界各地尋找有競爭力的產品</a:t>
            </a:r>
            <a:r>
              <a:rPr lang="en-US" altLang="zh-TW" dirty="0"/>
              <a:t>,</a:t>
            </a:r>
            <a:r>
              <a:rPr lang="zh-TW" altLang="en-US" dirty="0"/>
              <a:t>試圖帶回集團做出貢獻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有建立起</a:t>
            </a:r>
            <a:r>
              <a:rPr lang="en-US" altLang="zh-TW" dirty="0"/>
              <a:t>FAE</a:t>
            </a:r>
            <a:r>
              <a:rPr lang="zh-TW" altLang="en-US" dirty="0"/>
              <a:t>團隊</a:t>
            </a:r>
            <a:r>
              <a:rPr lang="en-US" altLang="zh-TW" dirty="0"/>
              <a:t>,</a:t>
            </a:r>
            <a:r>
              <a:rPr lang="zh-TW" altLang="en-US" dirty="0"/>
              <a:t>專精於消費性產品。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同時也可利用鴻海集團的工程資源</a:t>
            </a:r>
            <a:r>
              <a:rPr lang="en-US" altLang="zh-TW" dirty="0"/>
              <a:t>,</a:t>
            </a:r>
            <a:r>
              <a:rPr lang="zh-TW" altLang="en-US" dirty="0"/>
              <a:t> 能將傳給器組成模組</a:t>
            </a:r>
            <a:r>
              <a:rPr lang="en-US" altLang="zh-TW" dirty="0"/>
              <a:t>, </a:t>
            </a:r>
            <a:r>
              <a:rPr lang="zh-TW" altLang="en-US" dirty="0"/>
              <a:t>或者是將模組在更進一步組成系統的能力。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zh-TW" altLang="en-US" dirty="0"/>
              <a:t>負責區域</a:t>
            </a:r>
            <a:r>
              <a:rPr lang="en-US" altLang="zh-TW" dirty="0"/>
              <a:t>:</a:t>
            </a:r>
            <a:r>
              <a:rPr lang="zh-TW" altLang="en-US" dirty="0"/>
              <a:t> 中國、美國 、東南亞、印度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zh-TW" altLang="en-US" dirty="0"/>
              <a:t>自有</a:t>
            </a:r>
            <a:r>
              <a:rPr lang="en-US" altLang="zh-TW" dirty="0"/>
              <a:t>Office:</a:t>
            </a:r>
            <a:r>
              <a:rPr lang="zh-TW" altLang="en-US" dirty="0"/>
              <a:t>上海、杭州、深圳、台灣、加拿大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0" indent="0" defTabSz="743064">
              <a:buNone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3116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2425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1537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5510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5781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5350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6019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6641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29713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60079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GP2A230LRS0F</a:t>
            </a:r>
            <a:r>
              <a:rPr lang="en" altLang="zh-TW" sz="4400"/>
              <a:t> </a:t>
            </a:r>
            <a:r>
              <a:rPr lang="zh-TW" altLang="en-US" sz="4400"/>
              <a:t> </a:t>
            </a:r>
            <a:r>
              <a:rPr lang="en-US" altLang="zh-TW" sz="4400"/>
              <a:t>&gt; </a:t>
            </a:r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GP2A432LCS0F</a:t>
            </a:r>
            <a:r>
              <a:rPr lang="en" altLang="zh-TW"/>
              <a:t> </a:t>
            </a:r>
            <a:endParaRPr kumimoji="1" lang="en" altLang="zh-TW"/>
          </a:p>
          <a:p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GP2A230LRSAF</a:t>
            </a:r>
            <a:r>
              <a:rPr lang="en" altLang="zh-TW" sz="4400"/>
              <a:t>  &gt; </a:t>
            </a:r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GP2A432LCSAF</a:t>
            </a:r>
            <a:r>
              <a:rPr lang="en" altLang="zh-TW"/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879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To247 </a:t>
            </a:r>
            <a:r>
              <a:rPr kumimoji="1" lang="zh-TW" altLang="en-US" dirty="0"/>
              <a:t>想個圖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一個晶圓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56243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Socle</a:t>
            </a:r>
            <a:r>
              <a:rPr lang="zh-TW" altLang="en-US" dirty="0"/>
              <a:t>這些產品線幾乎囊括了幾乎全部的消費性市場</a:t>
            </a:r>
            <a:r>
              <a:rPr lang="en-US" altLang="zh-TW" dirty="0"/>
              <a:t>,</a:t>
            </a:r>
            <a:r>
              <a:rPr lang="zh-TW" altLang="en-US" dirty="0"/>
              <a:t>一部分的車廠</a:t>
            </a:r>
            <a:r>
              <a:rPr lang="en-US" altLang="zh-TW" dirty="0"/>
              <a:t>,</a:t>
            </a:r>
            <a:r>
              <a:rPr lang="zh-TW" altLang="en-US" baseline="0" dirty="0"/>
              <a:t>以及健康相關的應用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4084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9509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6427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256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4837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6427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48315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Digi-Key:</a:t>
            </a:r>
            <a:r>
              <a:rPr lang="en-US" altLang="zh-TW" baseline="0" dirty="0"/>
              <a:t> Rank WW6, </a:t>
            </a:r>
            <a:r>
              <a:rPr lang="zh-TW" altLang="en-US" baseline="0" dirty="0"/>
              <a:t>散料 </a:t>
            </a:r>
            <a:r>
              <a:rPr lang="en-US" altLang="zh-TW" baseline="0" dirty="0"/>
              <a:t>for prototype building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MOUSER: Rank WW9,</a:t>
            </a:r>
            <a:r>
              <a:rPr lang="zh-TW" altLang="en-US" baseline="0" dirty="0"/>
              <a:t>散料 </a:t>
            </a:r>
            <a:r>
              <a:rPr lang="en-US" altLang="zh-TW" baseline="0" dirty="0"/>
              <a:t>for prototype building</a:t>
            </a:r>
          </a:p>
          <a:p>
            <a:endParaRPr lang="en-US" altLang="zh-TW" dirty="0"/>
          </a:p>
          <a:p>
            <a:r>
              <a:rPr lang="en-US" altLang="zh-TW" dirty="0"/>
              <a:t>Worldwide</a:t>
            </a:r>
            <a:r>
              <a:rPr lang="en-US" altLang="zh-TW" baseline="0" dirty="0"/>
              <a:t> Handler: </a:t>
            </a:r>
            <a:r>
              <a:rPr lang="zh-TW" altLang="en-US" baseline="0" dirty="0"/>
              <a:t>分銷產品，目前我們跟</a:t>
            </a:r>
            <a:r>
              <a:rPr lang="en-US" altLang="zh-TW" baseline="0" dirty="0"/>
              <a:t>FUTURE</a:t>
            </a:r>
            <a:r>
              <a:rPr lang="zh-TW" altLang="en-US" baseline="0" dirty="0"/>
              <a:t>合作較為緊密；</a:t>
            </a:r>
            <a:r>
              <a:rPr lang="en-US" altLang="zh-TW" baseline="0" dirty="0"/>
              <a:t>ARROW</a:t>
            </a:r>
            <a:r>
              <a:rPr lang="zh-TW" altLang="en-US" baseline="0" dirty="0"/>
              <a:t>及</a:t>
            </a:r>
            <a:r>
              <a:rPr lang="en-US" altLang="zh-TW" baseline="0" dirty="0"/>
              <a:t>WPG</a:t>
            </a:r>
            <a:r>
              <a:rPr lang="zh-TW" altLang="en-US" baseline="0" dirty="0"/>
              <a:t>均宣稱</a:t>
            </a:r>
            <a:r>
              <a:rPr lang="en-US" altLang="zh-TW" baseline="0" dirty="0"/>
              <a:t>WW</a:t>
            </a:r>
            <a:r>
              <a:rPr lang="zh-TW" altLang="en-US" baseline="0" dirty="0"/>
              <a:t> </a:t>
            </a:r>
            <a:r>
              <a:rPr lang="en-US" altLang="zh-TW" baseline="0" dirty="0"/>
              <a:t>Rank 1</a:t>
            </a:r>
            <a:r>
              <a:rPr lang="zh-TW" altLang="en-US" baseline="0" dirty="0"/>
              <a:t>大盤商，走貨能力強，均有合作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當地供應商</a:t>
            </a:r>
            <a:r>
              <a:rPr lang="en-US" altLang="zh-TW" baseline="0" dirty="0"/>
              <a:t>:</a:t>
            </a:r>
            <a:r>
              <a:rPr lang="zh-TW" altLang="en-US" baseline="0" dirty="0"/>
              <a:t> 能滿足對小型或少量需求客戶</a:t>
            </a:r>
            <a:endParaRPr lang="en-US" altLang="zh-TW" baseline="0" dirty="0"/>
          </a:p>
          <a:p>
            <a:endParaRPr lang="en-US" altLang="zh-TW" baseline="0" dirty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在代理商方面</a:t>
            </a:r>
            <a:br>
              <a:rPr lang="en-US" altLang="zh-TW" dirty="0"/>
            </a:br>
            <a:r>
              <a:rPr lang="zh-TW" altLang="en-US" dirty="0"/>
              <a:t>我們有專門提供給</a:t>
            </a:r>
            <a:r>
              <a:rPr lang="en-US" altLang="zh-TW" dirty="0"/>
              <a:t>design-in</a:t>
            </a:r>
            <a:r>
              <a:rPr lang="zh-TW" altLang="en-US" dirty="0"/>
              <a:t>單位的網路平台商</a:t>
            </a:r>
            <a:r>
              <a:rPr lang="en-US" altLang="zh-TW" dirty="0"/>
              <a:t>-</a:t>
            </a:r>
            <a:r>
              <a:rPr lang="en-US" altLang="zh-TW" dirty="0" err="1"/>
              <a:t>Digikey</a:t>
            </a:r>
            <a:r>
              <a:rPr lang="zh-TW" altLang="en-US" dirty="0"/>
              <a:t>跟</a:t>
            </a:r>
            <a:r>
              <a:rPr lang="en-US" altLang="zh-TW" dirty="0"/>
              <a:t>Mouser</a:t>
            </a:r>
            <a:br>
              <a:rPr lang="en-US" altLang="zh-TW" dirty="0"/>
            </a:br>
            <a:r>
              <a:rPr lang="zh-TW" altLang="en-US" dirty="0"/>
              <a:t>也有專門在國際間鋪完成渠道到</a:t>
            </a:r>
            <a:r>
              <a:rPr lang="en-US" altLang="zh-TW" dirty="0"/>
              <a:t>Future, Arrow, </a:t>
            </a:r>
            <a:r>
              <a:rPr lang="en-US" altLang="zh-TW" dirty="0" err="1"/>
              <a:t>wpg</a:t>
            </a:r>
            <a:r>
              <a:rPr lang="en-US" altLang="zh-TW" dirty="0"/>
              <a:t>, AVNET</a:t>
            </a:r>
            <a:r>
              <a:rPr lang="zh-TW" altLang="en-US" dirty="0"/>
              <a:t>等公司</a:t>
            </a:r>
            <a:br>
              <a:rPr lang="en-US" altLang="zh-TW" dirty="0"/>
            </a:br>
            <a:r>
              <a:rPr lang="zh-TW" altLang="en-US" dirty="0"/>
              <a:t>甚至我們在現地也有提供專門功能的現地代理商</a:t>
            </a:r>
            <a:r>
              <a:rPr lang="en-US" altLang="zh-TW" dirty="0"/>
              <a:t>,</a:t>
            </a:r>
            <a:r>
              <a:rPr lang="zh-TW" altLang="en-US" dirty="0"/>
              <a:t> 例如大毅專門在空氣相關</a:t>
            </a:r>
            <a:r>
              <a:rPr lang="en-US" altLang="zh-TW" dirty="0"/>
              <a:t>, </a:t>
            </a:r>
            <a:r>
              <a:rPr lang="en-US" altLang="zh-TW" dirty="0" err="1"/>
              <a:t>Soitech</a:t>
            </a:r>
            <a:r>
              <a:rPr lang="zh-TW" altLang="en-US" dirty="0"/>
              <a:t>專門在觸控相關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2005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國際間的家電廠例如</a:t>
            </a:r>
            <a:r>
              <a:rPr lang="en-US" altLang="zh-TW" dirty="0"/>
              <a:t>Panasonic,</a:t>
            </a:r>
            <a:r>
              <a:rPr lang="zh-TW" altLang="en-US" dirty="0"/>
              <a:t>美的</a:t>
            </a:r>
            <a:r>
              <a:rPr lang="en-US" altLang="zh-TW" dirty="0"/>
              <a:t>,</a:t>
            </a:r>
            <a:r>
              <a:rPr lang="zh-TW" altLang="en-US" dirty="0"/>
              <a:t>格麗以及日本美國的廠商</a:t>
            </a:r>
            <a:r>
              <a:rPr lang="en-US" altLang="zh-TW" dirty="0"/>
              <a:t>, </a:t>
            </a:r>
            <a:br>
              <a:rPr lang="en-US" altLang="zh-TW" dirty="0"/>
            </a:br>
            <a:r>
              <a:rPr lang="zh-TW" altLang="en-US" dirty="0"/>
              <a:t>影像提供硬體提供商例如大華等都是我們的商業夥伴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109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72DE2-C03E-499B-8357-11BEA3109DE4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963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72DE2-C03E-499B-8357-11BEA3109DE4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71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7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14981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5149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23112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41F7EA8-DEFA-864D-B1B3-F94532727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B630AB1B-498E-C74A-8294-3D44E2C3BC1B}"/>
              </a:ext>
            </a:extLst>
          </p:cNvPr>
          <p:cNvSpPr txBox="1">
            <a:spLocks/>
          </p:cNvSpPr>
          <p:nvPr userDrawn="1"/>
        </p:nvSpPr>
        <p:spPr>
          <a:xfrm>
            <a:off x="903121" y="67190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Socle Technology Corporation</a:t>
            </a:r>
            <a:endParaRPr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AF96F7-8F73-654B-B2A9-91C61DCF802C}"/>
              </a:ext>
            </a:extLst>
          </p:cNvPr>
          <p:cNvSpPr/>
          <p:nvPr userDrawn="1"/>
        </p:nvSpPr>
        <p:spPr>
          <a:xfrm>
            <a:off x="902223" y="268955"/>
            <a:ext cx="18739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Foxconn Technology Group</a:t>
            </a:r>
            <a:endParaRPr lang="zh-TW" altLang="en-US" sz="1000" dirty="0">
              <a:latin typeface="+mn-lt"/>
            </a:endParaRPr>
          </a:p>
        </p:txBody>
      </p:sp>
      <p:pic>
        <p:nvPicPr>
          <p:cNvPr id="29" name="圖片 28" descr="螢幕快照 2017-04-25 10.43.10.png">
            <a:extLst>
              <a:ext uri="{FF2B5EF4-FFF2-40B4-BE49-F238E27FC236}">
                <a16:creationId xmlns:a16="http://schemas.microsoft.com/office/drawing/2014/main" id="{C6A357FC-20D2-7F40-974C-C11CBD676F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40" y="4216625"/>
            <a:ext cx="127927" cy="747353"/>
          </a:xfrm>
          <a:prstGeom prst="rect">
            <a:avLst/>
          </a:prstGeom>
        </p:spPr>
      </p:pic>
      <p:sp>
        <p:nvSpPr>
          <p:cNvPr id="30" name="標題 1">
            <a:extLst>
              <a:ext uri="{FF2B5EF4-FFF2-40B4-BE49-F238E27FC236}">
                <a16:creationId xmlns:a16="http://schemas.microsoft.com/office/drawing/2014/main" id="{0F8CA574-9CF0-9F4A-9F2D-03FD6AE5C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150" y="945899"/>
            <a:ext cx="8604600" cy="1355056"/>
          </a:xfrm>
          <a:prstGeom prst="rect">
            <a:avLst/>
          </a:prstGeom>
        </p:spPr>
        <p:txBody>
          <a:bodyPr anchor="b"/>
          <a:lstStyle>
            <a:lvl1pPr marL="0" marR="0" indent="0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lang="zh-TW" altLang="en-US" sz="21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Microsoft JhengHei" panose="020B0604030504040204" pitchFamily="34" charset="-120"/>
                <a:cs typeface="+mj-cs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altLang="zh-TW" dirty="0"/>
              <a:t>Main Title</a:t>
            </a:r>
            <a:endParaRPr lang="zh-TW" altLang="en-US" dirty="0"/>
          </a:p>
        </p:txBody>
      </p:sp>
      <p:sp>
        <p:nvSpPr>
          <p:cNvPr id="34" name="內容版面配置區 2">
            <a:extLst>
              <a:ext uri="{FF2B5EF4-FFF2-40B4-BE49-F238E27FC236}">
                <a16:creationId xmlns:a16="http://schemas.microsoft.com/office/drawing/2014/main" id="{7B8DD068-7B35-E042-AB9B-C83D8581AC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7151" y="2403504"/>
            <a:ext cx="8439850" cy="1333018"/>
          </a:xfrm>
          <a:prstGeom prst="rect">
            <a:avLst/>
          </a:prstGeom>
        </p:spPr>
        <p:txBody>
          <a:bodyPr/>
          <a:lstStyle>
            <a:lvl1pPr>
              <a:buNone/>
              <a:defRPr sz="15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Sub Title</a:t>
            </a:r>
            <a:endParaRPr lang="en-US" altLang="zh-TW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7F8DCE8-6187-EE47-9AF7-083071F06FF7}"/>
              </a:ext>
            </a:extLst>
          </p:cNvPr>
          <p:cNvSpPr/>
          <p:nvPr userDrawn="1"/>
        </p:nvSpPr>
        <p:spPr>
          <a:xfrm rot="2700000">
            <a:off x="8186443" y="4273647"/>
            <a:ext cx="352462" cy="3524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A22C55F-A4A1-F247-9A72-3E65965AE11B}"/>
              </a:ext>
            </a:extLst>
          </p:cNvPr>
          <p:cNvSpPr/>
          <p:nvPr userDrawn="1"/>
        </p:nvSpPr>
        <p:spPr>
          <a:xfrm rot="2700000">
            <a:off x="7753334" y="4396872"/>
            <a:ext cx="171341" cy="1713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66C64BF-C6F9-BD42-8289-58169EAE6C23}"/>
              </a:ext>
            </a:extLst>
          </p:cNvPr>
          <p:cNvSpPr/>
          <p:nvPr userDrawn="1"/>
        </p:nvSpPr>
        <p:spPr>
          <a:xfrm>
            <a:off x="6862247" y="3967789"/>
            <a:ext cx="1890211" cy="951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4800" b="1" u="sng" dirty="0">
                <a:solidFill>
                  <a:srgbClr val="FF0000"/>
                </a:solidFill>
                <a:latin typeface="+mn-lt"/>
              </a:rPr>
              <a:t>23</a:t>
            </a:r>
            <a:r>
              <a:rPr lang="zh-TW" altLang="en-US" sz="48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sz="2400" b="1" u="sng" dirty="0">
                <a:solidFill>
                  <a:srgbClr val="FF0000"/>
                </a:solidFill>
                <a:latin typeface="+mn-lt"/>
              </a:rPr>
              <a:t>years</a:t>
            </a:r>
            <a:r>
              <a:rPr lang="zh-TW" altLang="en-US" sz="2400" b="1" u="sng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E0811968-DFD2-8D46-8D10-EF6DD8126F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2923" y="104836"/>
            <a:ext cx="655724" cy="3060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07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封面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41F7EA8-DEFA-864D-B1B3-F94532727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B630AB1B-498E-C74A-8294-3D44E2C3BC1B}"/>
              </a:ext>
            </a:extLst>
          </p:cNvPr>
          <p:cNvSpPr txBox="1">
            <a:spLocks/>
          </p:cNvSpPr>
          <p:nvPr userDrawn="1"/>
        </p:nvSpPr>
        <p:spPr>
          <a:xfrm>
            <a:off x="903121" y="67190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Socle Technology Corporation</a:t>
            </a:r>
            <a:endParaRPr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D793725-89A7-4B49-9B14-CFBFD23B3C28}"/>
              </a:ext>
            </a:extLst>
          </p:cNvPr>
          <p:cNvSpPr/>
          <p:nvPr userDrawn="1"/>
        </p:nvSpPr>
        <p:spPr>
          <a:xfrm>
            <a:off x="6871551" y="4643301"/>
            <a:ext cx="1634274" cy="484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World's Leading-edge Provider </a:t>
            </a:r>
          </a:p>
          <a:p>
            <a:pPr>
              <a:lnSpc>
                <a:spcPct val="100000"/>
              </a:lnSpc>
            </a:pP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of </a:t>
            </a:r>
            <a:r>
              <a:rPr lang="en-US" altLang="zh-TW" sz="900" dirty="0" err="1">
                <a:solidFill>
                  <a:schemeClr val="bg1"/>
                </a:solidFill>
                <a:latin typeface="+mn-lt"/>
              </a:rPr>
              <a:t>SoC</a:t>
            </a: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 Design and Implementation Services</a:t>
            </a:r>
            <a:endParaRPr lang="zh-TW" alt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AF96F7-8F73-654B-B2A9-91C61DCF802C}"/>
              </a:ext>
            </a:extLst>
          </p:cNvPr>
          <p:cNvSpPr/>
          <p:nvPr userDrawn="1"/>
        </p:nvSpPr>
        <p:spPr>
          <a:xfrm>
            <a:off x="902223" y="268955"/>
            <a:ext cx="18739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Foxconn Technology Group</a:t>
            </a:r>
            <a:endParaRPr lang="zh-TW" altLang="en-US" sz="1000" dirty="0">
              <a:latin typeface="+mn-lt"/>
            </a:endParaRPr>
          </a:p>
        </p:txBody>
      </p:sp>
      <p:pic>
        <p:nvPicPr>
          <p:cNvPr id="29" name="圖片 28" descr="螢幕快照 2017-04-25 10.43.10.png">
            <a:extLst>
              <a:ext uri="{FF2B5EF4-FFF2-40B4-BE49-F238E27FC236}">
                <a16:creationId xmlns:a16="http://schemas.microsoft.com/office/drawing/2014/main" id="{C6A357FC-20D2-7F40-974C-C11CBD676F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40" y="4216625"/>
            <a:ext cx="127927" cy="747353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B7F8DCE8-6187-EE47-9AF7-083071F06FF7}"/>
              </a:ext>
            </a:extLst>
          </p:cNvPr>
          <p:cNvSpPr/>
          <p:nvPr userDrawn="1"/>
        </p:nvSpPr>
        <p:spPr>
          <a:xfrm rot="2700000">
            <a:off x="8186443" y="4273647"/>
            <a:ext cx="352462" cy="3524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A22C55F-A4A1-F247-9A72-3E65965AE11B}"/>
              </a:ext>
            </a:extLst>
          </p:cNvPr>
          <p:cNvSpPr/>
          <p:nvPr userDrawn="1"/>
        </p:nvSpPr>
        <p:spPr>
          <a:xfrm rot="2700000">
            <a:off x="7753334" y="4396872"/>
            <a:ext cx="171341" cy="1713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66C64BF-C6F9-BD42-8289-58169EAE6C23}"/>
              </a:ext>
            </a:extLst>
          </p:cNvPr>
          <p:cNvSpPr/>
          <p:nvPr userDrawn="1"/>
        </p:nvSpPr>
        <p:spPr>
          <a:xfrm>
            <a:off x="6862247" y="3791000"/>
            <a:ext cx="1890211" cy="10295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4800" b="1" u="sng" dirty="0">
                <a:solidFill>
                  <a:srgbClr val="FF0000"/>
                </a:solidFill>
                <a:latin typeface="+mn-lt"/>
              </a:rPr>
              <a:t>22</a:t>
            </a:r>
            <a:r>
              <a:rPr lang="zh-TW" altLang="en-US" sz="48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sz="2400" b="1" u="sng" dirty="0">
                <a:solidFill>
                  <a:srgbClr val="FF0000"/>
                </a:solidFill>
                <a:latin typeface="+mn-lt"/>
              </a:rPr>
              <a:t>years</a:t>
            </a:r>
            <a:r>
              <a:rPr lang="zh-TW" altLang="en-US" sz="2400" b="1" u="sng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00" y="104400"/>
            <a:ext cx="661075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42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頁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3FD3878-EB7D-AF47-A831-AB1E96A8F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6" y="4821840"/>
            <a:ext cx="9177617" cy="3418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6871" y="161062"/>
            <a:ext cx="7676762" cy="282118"/>
          </a:xfrm>
          <a:prstGeom prst="rect">
            <a:avLst/>
          </a:prstGeom>
          <a:effectLst/>
        </p:spPr>
        <p:txBody>
          <a:bodyPr/>
          <a:lstStyle>
            <a:lvl1pPr>
              <a:defRPr sz="1800">
                <a:solidFill>
                  <a:srgbClr val="085290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altLang="zh-TW" dirty="0"/>
              <a:t>Header</a:t>
            </a:r>
            <a:endParaRPr lang="zh-TW" altLang="en-US" dirty="0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64292574-07BA-0D4D-872E-1861D30AD2D1}"/>
              </a:ext>
            </a:extLst>
          </p:cNvPr>
          <p:cNvSpPr txBox="1">
            <a:spLocks/>
          </p:cNvSpPr>
          <p:nvPr userDrawn="1"/>
        </p:nvSpPr>
        <p:spPr>
          <a:xfrm>
            <a:off x="4384487" y="4893307"/>
            <a:ext cx="375026" cy="200621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5697E6F-8A4D-4703-8820-2BF87F39709E}" type="slidenum">
              <a:rPr lang="zh-TW" altLang="en-US" sz="1000" smtClean="0">
                <a:solidFill>
                  <a:schemeClr val="bg1"/>
                </a:solidFill>
                <a:latin typeface="+mn-lt"/>
                <a:ea typeface="+mj-ea"/>
              </a:rPr>
              <a:pPr algn="ctr"/>
              <a:t>‹#›</a:t>
            </a:fld>
            <a:endParaRPr lang="zh-TW" altLang="en-US" sz="1000" dirty="0">
              <a:solidFill>
                <a:schemeClr val="bg1"/>
              </a:solidFill>
              <a:latin typeface="+mn-lt"/>
              <a:ea typeface="+mj-ea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D14E1E0-085F-B145-AF91-CDE9C0AA5907}"/>
              </a:ext>
            </a:extLst>
          </p:cNvPr>
          <p:cNvSpPr txBox="1">
            <a:spLocks/>
          </p:cNvSpPr>
          <p:nvPr userDrawn="1"/>
        </p:nvSpPr>
        <p:spPr>
          <a:xfrm>
            <a:off x="7550799" y="4892692"/>
            <a:ext cx="1484666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sz="825" b="0" i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A</a:t>
            </a:r>
            <a:r>
              <a:rPr lang="en" sz="825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" altLang="zh-TW" sz="825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Foxconn </a:t>
            </a:r>
            <a:r>
              <a:rPr lang="en" altLang="zh-TW" sz="825" b="0" i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Company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B5C7533-496A-6046-8F94-4360A3A9B9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998" y="165737"/>
            <a:ext cx="426875" cy="2792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CFC177E-AF27-7B4B-AB85-CD78498D2F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27" y="4877802"/>
            <a:ext cx="492656" cy="2299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2D99FB0-11E7-05DF-B34D-2E94E1E7F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4604"/>
          <a:stretch/>
        </p:blipFill>
        <p:spPr>
          <a:xfrm>
            <a:off x="7546524" y="0"/>
            <a:ext cx="466901" cy="407996"/>
          </a:xfrm>
          <a:prstGeom prst="rect">
            <a:avLst/>
          </a:prstGeom>
          <a:effectLst/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60734AE-9605-5D2C-0D89-A3575BBD0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20000"/>
          </a:blip>
          <a:srcRect l="25914"/>
          <a:stretch/>
        </p:blipFill>
        <p:spPr>
          <a:xfrm>
            <a:off x="8018319" y="48261"/>
            <a:ext cx="1125681" cy="3371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00435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頁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64292574-07BA-0D4D-872E-1861D30AD2D1}"/>
              </a:ext>
            </a:extLst>
          </p:cNvPr>
          <p:cNvSpPr txBox="1">
            <a:spLocks/>
          </p:cNvSpPr>
          <p:nvPr userDrawn="1"/>
        </p:nvSpPr>
        <p:spPr>
          <a:xfrm>
            <a:off x="8757000" y="4921300"/>
            <a:ext cx="375026" cy="200621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697E6F-8A4D-4703-8820-2BF87F39709E}" type="slidenum">
              <a:rPr lang="zh-TW" altLang="en-US" sz="75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pPr algn="r"/>
              <a:t>‹#›</a:t>
            </a:fld>
            <a:endParaRPr lang="zh-TW" altLang="en-US" sz="75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D14E1E0-085F-B145-AF91-CDE9C0AA5907}"/>
              </a:ext>
            </a:extLst>
          </p:cNvPr>
          <p:cNvSpPr txBox="1">
            <a:spLocks/>
          </p:cNvSpPr>
          <p:nvPr userDrawn="1"/>
        </p:nvSpPr>
        <p:spPr>
          <a:xfrm>
            <a:off x="114435" y="4920685"/>
            <a:ext cx="1566174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虹晶科技</a:t>
            </a:r>
            <a:r>
              <a:rPr lang="zh-TW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altLang="zh-TW" sz="675" b="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A</a:t>
            </a:r>
            <a:r>
              <a:rPr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altLang="zh-TW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Foxconn </a:t>
            </a:r>
            <a:r>
              <a:rPr lang="en-US" altLang="zh-TW" sz="675" b="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Company</a:t>
            </a:r>
            <a:endParaRPr lang="zh-TW" altLang="en-US" sz="675" b="0" i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7104554-7DB3-6446-B813-1228F16B2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871" y="161062"/>
            <a:ext cx="7676762" cy="28211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85290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altLang="zh-TW" dirty="0"/>
              <a:t>Header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2D08580-3716-1A41-A9C3-D7819B3E7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998" y="165737"/>
            <a:ext cx="426875" cy="2792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2BD0388-8329-6E4C-B4BC-9F9B1A011E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0067" y="84953"/>
            <a:ext cx="596113" cy="2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47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頁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5DC6AC0-0F78-0E4A-A94F-FACDD95DBA0D}"/>
              </a:ext>
            </a:extLst>
          </p:cNvPr>
          <p:cNvSpPr/>
          <p:nvPr userDrawn="1"/>
        </p:nvSpPr>
        <p:spPr>
          <a:xfrm>
            <a:off x="-6411" y="1910443"/>
            <a:ext cx="4686361" cy="1000709"/>
          </a:xfrm>
          <a:prstGeom prst="rect">
            <a:avLst/>
          </a:prstGeom>
          <a:solidFill>
            <a:srgbClr val="085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19" tIns="13709" rIns="27419" bIns="13709" spcCol="0" rtlCol="0" anchor="ctr"/>
          <a:lstStyle/>
          <a:p>
            <a:pPr algn="ctr"/>
            <a:endParaRPr lang="zh-TW" altLang="en-US" sz="1013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C845679D-6627-C348-98D0-51500887FDB4}"/>
              </a:ext>
            </a:extLst>
          </p:cNvPr>
          <p:cNvSpPr txBox="1">
            <a:spLocks/>
          </p:cNvSpPr>
          <p:nvPr userDrawn="1"/>
        </p:nvSpPr>
        <p:spPr>
          <a:xfrm>
            <a:off x="4842374" y="2382763"/>
            <a:ext cx="2908683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1500" b="0" i="1" dirty="0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http://</a:t>
            </a:r>
            <a:r>
              <a:rPr lang="en-US" altLang="zh-TW" sz="1500" b="0" i="1" dirty="0" err="1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www.socle-tech.com</a:t>
            </a:r>
            <a:r>
              <a:rPr lang="en-US" altLang="zh-TW" sz="1500" b="0" i="1" dirty="0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/</a:t>
            </a:r>
          </a:p>
          <a:p>
            <a:pPr algn="l"/>
            <a:endParaRPr lang="en-US" altLang="zh-TW" sz="1500" b="0" i="1" dirty="0">
              <a:solidFill>
                <a:srgbClr val="085290"/>
              </a:solidFill>
              <a:effectLst>
                <a:reflection blurRad="6350" stA="55000" endA="300" endPos="45500" dir="5400000" sy="-100000" algn="bl" rotWithShape="0"/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55F192AB-29E5-E449-8C6C-4C5663ED7155}"/>
              </a:ext>
            </a:extLst>
          </p:cNvPr>
          <p:cNvSpPr txBox="1">
            <a:spLocks/>
          </p:cNvSpPr>
          <p:nvPr userDrawn="1"/>
        </p:nvSpPr>
        <p:spPr>
          <a:xfrm>
            <a:off x="2368849" y="2207826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Socle Technology Corporation</a:t>
            </a:r>
            <a:endParaRPr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134AB19-83C3-7842-A03F-E1158D3069E0}"/>
              </a:ext>
            </a:extLst>
          </p:cNvPr>
          <p:cNvSpPr/>
          <p:nvPr userDrawn="1"/>
        </p:nvSpPr>
        <p:spPr>
          <a:xfrm>
            <a:off x="2367951" y="2409591"/>
            <a:ext cx="1825881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8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| Foxconn Technology GROUP</a:t>
            </a:r>
            <a:endParaRPr lang="zh-TW" altLang="en-US" sz="788" dirty="0">
              <a:latin typeface="Century Gothic" panose="020B0502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1D784E7-933E-C84F-BB0A-73DD5A1ED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554" y="2222967"/>
            <a:ext cx="793427" cy="3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39944" y="4876007"/>
            <a:ext cx="504056" cy="2674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itchFamily="34" charset="0"/>
            </a:endParaRPr>
          </a:p>
        </p:txBody>
      </p:sp>
      <p:sp>
        <p:nvSpPr>
          <p:cNvPr id="7" name="投影片編號版面配置區 5"/>
          <p:cNvSpPr txBox="1">
            <a:spLocks/>
          </p:cNvSpPr>
          <p:nvPr userDrawn="1"/>
        </p:nvSpPr>
        <p:spPr>
          <a:xfrm>
            <a:off x="8643966" y="4876006"/>
            <a:ext cx="500034" cy="2674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697E6F-8A4D-4703-8820-2BF87F39709E}" type="slidenum">
              <a:rPr lang="zh-TW" altLang="en-US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pPr algn="r"/>
              <a:t>‹#›</a:t>
            </a:fld>
            <a:endParaRPr lang="zh-TW" altLang="en-US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1" name="標題 1"/>
          <p:cNvSpPr>
            <a:spLocks noGrp="1"/>
          </p:cNvSpPr>
          <p:nvPr>
            <p:ph type="title"/>
          </p:nvPr>
        </p:nvSpPr>
        <p:spPr>
          <a:xfrm>
            <a:off x="142844" y="67470"/>
            <a:ext cx="8786874" cy="3611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>
                <a:solidFill>
                  <a:srgbClr val="0D0D0D"/>
                </a:solidFill>
                <a:latin typeface="Century Gothic" pitchFamily="34" charset="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262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次標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0B99486-81A7-3E49-BE26-58EB1AB7E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5A57A87-A30F-A948-8F74-31FDFECEB431}"/>
              </a:ext>
            </a:extLst>
          </p:cNvPr>
          <p:cNvSpPr/>
          <p:nvPr userDrawn="1"/>
        </p:nvSpPr>
        <p:spPr>
          <a:xfrm>
            <a:off x="-4" y="2881066"/>
            <a:ext cx="9144000" cy="1006608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19" tIns="13709" rIns="27419" bIns="13709" spcCol="0" rtlCol="0" anchor="ctr"/>
          <a:lstStyle/>
          <a:p>
            <a:pPr algn="ctr"/>
            <a:endParaRPr lang="zh-TW" altLang="en-US" sz="1013" dirty="0">
              <a:solidFill>
                <a:schemeClr val="accent5"/>
              </a:solidFill>
            </a:endParaRPr>
          </a:p>
        </p:txBody>
      </p:sp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E9BD86F8-A4DF-AC41-8474-D27D9839AAD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17151" y="3427570"/>
            <a:ext cx="8439850" cy="276729"/>
          </a:xfrm>
          <a:prstGeom prst="rect">
            <a:avLst/>
          </a:prstGeom>
        </p:spPr>
        <p:txBody>
          <a:bodyPr/>
          <a:lstStyle>
            <a:lvl1pPr>
              <a:buNone/>
              <a:defRPr sz="1500">
                <a:solidFill>
                  <a:srgbClr val="33478F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Sub Title</a:t>
            </a:r>
            <a:endParaRPr lang="en-US" altLang="zh-TW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F9BD0DC1-B78D-AB45-8865-D9F2C2B206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08311" y="3066834"/>
            <a:ext cx="8439850" cy="309734"/>
          </a:xfrm>
          <a:prstGeom prst="rect">
            <a:avLst/>
          </a:prstGeom>
        </p:spPr>
        <p:txBody>
          <a:bodyPr/>
          <a:lstStyle>
            <a:lvl1pPr>
              <a:buNone/>
              <a:defRPr sz="2100" b="1">
                <a:solidFill>
                  <a:srgbClr val="33478F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Main Title</a:t>
            </a:r>
            <a:endParaRPr lang="en-US" altLang="zh-TW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00" y="104400"/>
            <a:ext cx="661075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4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9816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9327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37252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5885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695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0999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21157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9349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3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5" r:id="rId13"/>
    <p:sldLayoutId id="2147483672" r:id="rId14"/>
    <p:sldLayoutId id="2147483656" r:id="rId15"/>
    <p:sldLayoutId id="2147483658" r:id="rId16"/>
    <p:sldLayoutId id="2147483676" r:id="rId17"/>
    <p:sldLayoutId id="2147483677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hyperlink" Target="https://www.google.com/url?sa=i&amp;url=https%3A%2F%2Fwww.pinterest.com%2Fpin%2Fdesign-elements-computer-peripheral-devices--510454938989101388%2F&amp;psig=AOvVaw1j9TfMdx5NzEe6aZ198Qwf&amp;ust=1678772317070000&amp;source=images&amp;cd=vfe&amp;ved=0CBAQjRxqFwoTCJDEz66Y2P0CFQAAAAAdAAAAABAR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0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11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5" Type="http://schemas.openxmlformats.org/officeDocument/2006/relationships/image" Target="../media/image56.png"/><Relationship Id="rId10" Type="http://schemas.openxmlformats.org/officeDocument/2006/relationships/image" Target="../media/image43.png"/><Relationship Id="rId4" Type="http://schemas.microsoft.com/office/2007/relationships/hdphoto" Target="../media/hdphoto9.wdp"/><Relationship Id="rId9" Type="http://schemas.openxmlformats.org/officeDocument/2006/relationships/image" Target="../media/image42.jp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jpeg"/><Relationship Id="rId18" Type="http://schemas.openxmlformats.org/officeDocument/2006/relationships/hyperlink" Target="https://www.google.com/imgres?imgurl=https%3A%2F%2Fres.cloudinary.com%2Frsc%2Fimage%2Fupload%2Fb_rgb%3AFFFFFF%2Cc_pad%2Cdpr_1.0%2Cf_auto%2Ch_758%2Cq_auto%2Cw_1350%2Fc_pad%2Ch_758%2Cw_1350%2FF2422351-01%3Fpgw%3D1%26pgwact%3D1&amp;imgrefurl=https%3A%2F%2Fau.rs-online.com%2Fweb%2Fp%2Fdin-rail-power-supplies%2F2422351&amp;tbnid=u7YHriIWukslRM&amp;vet=12ahUKEwi79eDv7rz9AhUXe94KHYzLAmwQMygAegQIARBC..i&amp;docid=wrniFtUvBOTwZM&amp;w=1350&amp;h=758&amp;q=115%20to%20240VAC%20peripherals&amp;client=firefox-b-d&amp;ved=2ahUKEwi79eDv7rz9AhUXe94KHYzLAmwQMygAegQIARBC" TargetMode="External"/><Relationship Id="rId26" Type="http://schemas.openxmlformats.org/officeDocument/2006/relationships/image" Target="../media/image68.png"/><Relationship Id="rId3" Type="http://schemas.openxmlformats.org/officeDocument/2006/relationships/image" Target="../media/image49.jpeg"/><Relationship Id="rId21" Type="http://schemas.openxmlformats.org/officeDocument/2006/relationships/image" Target="../media/image65.jpeg"/><Relationship Id="rId7" Type="http://schemas.openxmlformats.org/officeDocument/2006/relationships/image" Target="../media/image43.png"/><Relationship Id="rId12" Type="http://schemas.openxmlformats.org/officeDocument/2006/relationships/hyperlink" Target="https://www.google.com/imgres?imgurl=https%3A%2F%2Fwww.controlbyweb.com%2Fapplications%2Fimages%2Flights-simple-carousel-image.jpg&amp;imgrefurl=https%3A%2F%2Fwww.controlbyweb.com%2Fapplications%2Flight-control.html&amp;tbnid=6i8dhGCLLhm4OM&amp;vet=12ahUKEwj374PL6rz9AhVOpVYBHczoDjQQMygCegUIARC3AQ..i&amp;docid=EoRd0vBXQ3X9dM&amp;w=1000&amp;h=667&amp;q=Lighting%20controls&amp;client=firefox-b-d&amp;ved=2ahUKEwj374PL6rz9AhVOpVYBHczoDjQQMygCegUIARC3AQ" TargetMode="External"/><Relationship Id="rId17" Type="http://schemas.openxmlformats.org/officeDocument/2006/relationships/image" Target="../media/image63.jpe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www.google.com/imgres?imgurl=https%3A%2F%2Fimages.allthescience.org%2Fslideshow-mobile-small%2Fmercury-thermometer-closeup.jpg&amp;imgrefurl=https%3A%2F%2Fwww.allthescience.org%2Fwhat-is-ambient-temperature.htm&amp;tbnid=hHA96uXaavw3vM&amp;vet=12ahUKEwjB94S667z9AhUEm1YBHSdOBy8QMyhQegQIARB7..i&amp;docid=ARxGxs5WdLf8OM&amp;w=520&amp;h=693&amp;q=Temperature&amp;client=firefox-b-d&amp;ved=2ahUKEwjB94S667z9AhUEm1YBHSdOBy8QMyhQegQIARB7" TargetMode="External"/><Relationship Id="rId20" Type="http://schemas.openxmlformats.org/officeDocument/2006/relationships/hyperlink" Target="https://www.google.com/imgres?imgurl=https%3A%2F%2F5.imimg.com%2Fdata5%2FKH%2FID%2FPD%2FSELLER-627497%2Fspx-41-static-ac-power-switches-automatic-transfer-switch--500x500.jpg&amp;imgrefurl=https%3A%2F%2Fwww.indiamart.com%2Fashecontrols%2Fstatic-power-switching-unit.html&amp;tbnid=R0chRtkIY97d1M&amp;vet=12ahUKEwj5jI308Lz9AhVGmVYBHWxPCVMQMygEegUIARCzAQ..i&amp;docid=GyHq6jV42RUcpM&amp;w=500&amp;h=171&amp;itg=1&amp;q=Static%20AC%20power%20switches&amp;client=firefox-b-d&amp;ved=2ahUKEwj5jI308Lz9AhVGmVYBHWxPCVMQMygEegUIARCzAQ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g"/><Relationship Id="rId11" Type="http://schemas.openxmlformats.org/officeDocument/2006/relationships/image" Target="../media/image60.jpeg"/><Relationship Id="rId24" Type="http://schemas.openxmlformats.org/officeDocument/2006/relationships/image" Target="../media/image44.png"/><Relationship Id="rId5" Type="http://schemas.openxmlformats.org/officeDocument/2006/relationships/image" Target="../media/image51.jpeg"/><Relationship Id="rId15" Type="http://schemas.openxmlformats.org/officeDocument/2006/relationships/image" Target="../media/image62.jpeg"/><Relationship Id="rId23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10" Type="http://schemas.openxmlformats.org/officeDocument/2006/relationships/hyperlink" Target="https://www.google.com/imgres?imgurl=https%3A%2F%2Fvaluebutterflyvalves.com%2Fwp-content%2Fuploads%2F2020%2F09%2Fsolenoid-crontrol-valve-1024x732.jpg&amp;imgrefurl=https%3A%2F%2Fvaluebutterflyvalves.com%2Fsolenoid-control-valve%2F&amp;tbnid=kUkWiuo1sEHctM&amp;vet=12ahUKEwiuovqys7r9AhWWP3AKHbN8A0UQMygAegUIARDCAQ..i&amp;docid=P4G_g98gwRifOM&amp;w=1024&amp;h=732&amp;q=Solenoid%2Fvalve%20controls&amp;client=firefox-b-d&amp;ved=2ahUKEwiuovqys7r9AhWWP3AKHbN8A0UQMygAegUIARDCAQ" TargetMode="External"/><Relationship Id="rId19" Type="http://schemas.openxmlformats.org/officeDocument/2006/relationships/image" Target="../media/image64.jpeg"/><Relationship Id="rId4" Type="http://schemas.openxmlformats.org/officeDocument/2006/relationships/image" Target="../media/image50.jpeg"/><Relationship Id="rId9" Type="http://schemas.microsoft.com/office/2007/relationships/hdphoto" Target="../media/hdphoto10.wdp"/><Relationship Id="rId14" Type="http://schemas.openxmlformats.org/officeDocument/2006/relationships/hyperlink" Target="https://www.google.com/imgres?imgurl=https%3A%2F%2Fwww.dfliq.net%2Fwp-content%2Fuploads%2F2014%2F03%2Felectrical-motor.jpg&amp;imgrefurl=https%3A%2F%2Fwww.dfliq.net%2Felectrical-materials-products%2Fmotor-control%2F&amp;tbnid=a0fRTfDakE3bnM&amp;vet=12ahUKEwj5gpLn6rz9AhWjm1YBHV3xDzAQMygDegUIARDHAQ..i&amp;docid=zHhW6xuwAKyAjM&amp;w=659&amp;h=469&amp;q=Motor%20controls&amp;client=firefox-b-d&amp;ved=2ahUKEwj5gpLn6rz9AhWjm1YBHV3xDzAQMygDegUIARDHAQ" TargetMode="External"/><Relationship Id="rId22" Type="http://schemas.openxmlformats.org/officeDocument/2006/relationships/image" Target="../media/image6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%3A%2F%2Fwww.socle-tech.com%2Fdoc%2FIC%2520Channel%2520Product%2FSHARP_PC3SD21YXPDH.pdf&amp;psig=AOvVaw14vQTMl_kQl9axjM2-CXIL&amp;ust=1677923665314000&amp;source=images&amp;cd=vfe&amp;ved=0CBAQjRxqFwoTCOia9vG-v_0CFQAAAAAdAAAAABAE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7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google.com/imgres?imgurl=x-raw-image%3A%2F%2F%2Fc031eb6acd626dcc23596cbfc7f21f8f04f7986ebf3a4f833cbe77eec678bf5e&amp;imgrefurl=https%3A%2F%2Fglobal.sharp%2Fproducts%2Fdevice%2Flineup%2Fdata%2Fpdf%2Fdatasheet%2Fpc3sh13yfzax_e.pdf&amp;tbnid=zG1izWrrMcD0iM&amp;vet=12ahUKEwjhzqu1vr_9AhXXhVYBHWnZBu8QMygAegQIARAk..i&amp;docid=p8cMlPLQqujyaM&amp;w=281&amp;h=253&amp;q=PC3SH13YFZAH&amp;client=firefox-b-d&amp;ved=2ahUKEwjhzqu1vr_9AhXXhVYBHWnZBu8QMygAegQIARAk" TargetMode="External"/><Relationship Id="rId5" Type="http://schemas.openxmlformats.org/officeDocument/2006/relationships/image" Target="../media/image71.jpeg"/><Relationship Id="rId4" Type="http://schemas.openxmlformats.org/officeDocument/2006/relationships/hyperlink" Target="https://www.google.com/imgres?imgurl=https%3A%2F%2Fwww.mouser.co.za%2Fimages%2Fsharpmicroelectronics%2Flrg%2FSharp_MiniFlat_4_DSL.jpg&amp;imgrefurl=https%3A%2F%2Fwww.mouser.co.za%2FProductDetail%2FSharp-Microelectronics%2FPC357N%3Fqs%3DbCGF75CqjcVBmHVj62xF3A%253D%253D&amp;tbnid=Jbk-Q_u3bN-NkM&amp;vet=12ahUKEwj5w_m5lr_9AhXet1YBHaMDAs4QMygBegQIARA0..i&amp;docid=uYJXx7MGFbdJ9M&amp;w=413&amp;h=409&amp;q=PC357N%20sharp&amp;client=firefox-b-d&amp;ved=2ahUKEwj5w_m5lr_9AhXet1YBHaMDAs4QMygBegQIARA0" TargetMode="External"/><Relationship Id="rId9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microsoft.com/office/2007/relationships/hdphoto" Target="../media/hdphoto11.wdp"/><Relationship Id="rId18" Type="http://schemas.microsoft.com/office/2007/relationships/hdphoto" Target="../media/hdphoto12.wdp"/><Relationship Id="rId3" Type="http://schemas.openxmlformats.org/officeDocument/2006/relationships/image" Target="../media/image74.jpeg"/><Relationship Id="rId21" Type="http://schemas.openxmlformats.org/officeDocument/2006/relationships/image" Target="../media/image85.png"/><Relationship Id="rId7" Type="http://schemas.openxmlformats.org/officeDocument/2006/relationships/image" Target="../media/image43.png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2.jpeg"/><Relationship Id="rId20" Type="http://schemas.openxmlformats.org/officeDocument/2006/relationships/hyperlink" Target="https://www.google.com/url?sa=i&amp;url=https%3A%2F%2Fwww.vectorstock.com%2Froyalty-free-vectors%2Fpower-symbol-vectors&amp;psig=AOvVaw2RUlqEFIcogFBtsP5-b40b&amp;ust=1679552664867000&amp;source=images&amp;cd=vfe&amp;ved=0CBAQjRxqFwoTCMit2bHz7v0CFQAAAAAdAAAAABAF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g"/><Relationship Id="rId11" Type="http://schemas.openxmlformats.org/officeDocument/2006/relationships/image" Target="../media/image79.png"/><Relationship Id="rId5" Type="http://schemas.openxmlformats.org/officeDocument/2006/relationships/image" Target="../media/image76.jpeg"/><Relationship Id="rId15" Type="http://schemas.openxmlformats.org/officeDocument/2006/relationships/image" Target="../media/image81.jpeg"/><Relationship Id="rId10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Relationship Id="rId19" Type="http://schemas.openxmlformats.org/officeDocument/2006/relationships/image" Target="../media/image84.png"/><Relationship Id="rId4" Type="http://schemas.openxmlformats.org/officeDocument/2006/relationships/image" Target="../media/image75.jpeg"/><Relationship Id="rId9" Type="http://schemas.openxmlformats.org/officeDocument/2006/relationships/image" Target="../media/image78.jpeg"/><Relationship Id="rId14" Type="http://schemas.openxmlformats.org/officeDocument/2006/relationships/hyperlink" Target="https://www.google.com/imgres?imgurl=https%3A%2F%2Fce8dc832c.cloudimg.io%2Fv7%2F_cdn_%2F00%2F73%2F70%2F00%2F0%2F472832_1.jpg%3Fwidth%3D640%26height%3D480%26wat%3D1%26wat_url%3D_tme-wrk_%252Ftme_new.png%26wat_scale%3D100p%26ci_sign%3D9f15afb9a5fa550779b48b5c97e9bdbba1a7a33e&amp;imgrefurl=https%3A%2F%2Fwww.tme.eu%2Fen%2Fdetails%2Fpc357nj0000f%2Foptocouplers-analog-output%2Fsharp%2F&amp;tbnid=li8Ld8V7CQpQKM&amp;vet=12ahUKEwjjz6Kamb_9AhWJS_UHHRolC5kQMygBegUIARCtAQ..i&amp;docid=voP6C5C9gm1XWM&amp;w=640&amp;h=480&amp;q=PC357NJ0000F&amp;client=firefox-b-d&amp;ved=2ahUKEwjjz6Kamb_9AhWJS_UHHRolC5kQMygBegUIARCtAQ" TargetMode="External"/><Relationship Id="rId22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www.mouser.co.za%2Fimages%2Fsharpmicroelectronics%2Flrg%2FSharp_MiniFlat_4_DSL.jpg&amp;imgrefurl=https%3A%2F%2Fwww.mouser.co.za%2FProductDetail%2FSharp-Microelectronics%2FPC357N%3Fqs%3DbCGF75CqjcVBmHVj62xF3A%253D%253D&amp;tbnid=Jbk-Q_u3bN-NkM&amp;vet=12ahUKEwj5w_m5lr_9AhXet1YBHaMDAs4QMygBegQIARA0..i&amp;docid=uYJXx7MGFbdJ9M&amp;w=413&amp;h=409&amp;q=PC357N%20sharp&amp;client=firefox-b-d&amp;ved=2ahUKEwj5w_m5lr_9AhXet1YBHaMDAs4QMygBegQIARA0" TargetMode="External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jpeg"/><Relationship Id="rId5" Type="http://schemas.openxmlformats.org/officeDocument/2006/relationships/hyperlink" Target="https://www.google.com/imgres?imgurl=x-raw-image%3A%2F%2F%2F58a2d2fcd9fbde76f4b45406c8088cae7100f74481081ca730996fc74ba60ac7&amp;imgrefurl=https%3A%2F%2Fglobal.sharp%2Fproducts%2Fdevice%2Flineup%2Fdata%2Fpdf%2Fdatasheet%2FPC3H7J00001H_e.pdf&amp;tbnid=dt772fzSoljSjM&amp;vet=12ahUKEwjz86_xmb_9AhVFed4KHUhwA3wQMygAegQIARA3..i&amp;docid=wYuFemjNtrCbjM&amp;w=451&amp;h=326&amp;q=PC3H7J00001H&amp;client=firefox-b-d&amp;ved=2ahUKEwjz86_xmb_9AhVFed4KHUhwA3wQMygAegQIARA3" TargetMode="External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twcn.rs-online.com%2Fweb%2Fp%2Foptocouplers%2F1034281&amp;psig=AOvVaw1Iza2oAeUzeaJQ6hEmNLLQ&amp;ust=1677916439693000&amp;source=images&amp;cd=vfe&amp;ved=0CBAQjRxqFwoTCNj_vPyjv_0CFQAAAAAdAAAAABA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95.png"/><Relationship Id="rId3" Type="http://schemas.openxmlformats.org/officeDocument/2006/relationships/image" Target="../media/image48.png"/><Relationship Id="rId7" Type="http://schemas.openxmlformats.org/officeDocument/2006/relationships/image" Target="../media/image42.jp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jpeg"/><Relationship Id="rId11" Type="http://schemas.openxmlformats.org/officeDocument/2006/relationships/image" Target="../media/image93.png"/><Relationship Id="rId5" Type="http://schemas.openxmlformats.org/officeDocument/2006/relationships/image" Target="../media/image75.jpeg"/><Relationship Id="rId15" Type="http://schemas.openxmlformats.org/officeDocument/2006/relationships/image" Target="../media/image79.png"/><Relationship Id="rId10" Type="http://schemas.openxmlformats.org/officeDocument/2006/relationships/image" Target="../media/image92.jpeg"/><Relationship Id="rId4" Type="http://schemas.openxmlformats.org/officeDocument/2006/relationships/image" Target="../media/image74.jpeg"/><Relationship Id="rId9" Type="http://schemas.openxmlformats.org/officeDocument/2006/relationships/image" Target="../media/image91.png"/><Relationship Id="rId14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google.com/url?sa=i&amp;url=https%3A%2F%2Fwww.digikey.com%2Fen%2Fproducts%2Fdetail%2Fsharp-microelectronics%2FPR22MA11NTZF%2F856883&amp;psig=AOvVaw01VryFxRbqqOeHHMgIt9ya&amp;ust=1677923908103000&amp;source=images&amp;cd=vfe&amp;ved=0CBAQjRxqFwoTCNDrz-W_v_0CFQAAAAAdAAAAABAE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jpe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1.png"/><Relationship Id="rId3" Type="http://schemas.openxmlformats.org/officeDocument/2006/relationships/image" Target="../media/image98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10.jpeg"/><Relationship Id="rId15" Type="http://schemas.openxmlformats.org/officeDocument/2006/relationships/image" Target="../media/image112.png"/><Relationship Id="rId10" Type="http://schemas.openxmlformats.org/officeDocument/2006/relationships/image" Target="../media/image106.png"/><Relationship Id="rId4" Type="http://schemas.openxmlformats.org/officeDocument/2006/relationships/hyperlink" Target="https://www.businessinsider.in/tech-buying-guides/best-led-projectors-to-buy-in-india/articleshow/87363367.cms" TargetMode="External"/><Relationship Id="rId9" Type="http://schemas.openxmlformats.org/officeDocument/2006/relationships/image" Target="../media/image105.png"/><Relationship Id="rId1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9.png"/><Relationship Id="rId3" Type="http://schemas.openxmlformats.org/officeDocument/2006/relationships/image" Target="../media/image98.png"/><Relationship Id="rId7" Type="http://schemas.openxmlformats.org/officeDocument/2006/relationships/image" Target="../media/image104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115.png"/><Relationship Id="rId7" Type="http://schemas.openxmlformats.org/officeDocument/2006/relationships/image" Target="../media/image117.jpeg"/><Relationship Id="rId12" Type="http://schemas.openxmlformats.org/officeDocument/2006/relationships/image" Target="../media/image121.gif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g"/><Relationship Id="rId11" Type="http://schemas.microsoft.com/office/2007/relationships/hdphoto" Target="../media/hdphoto15.wdp"/><Relationship Id="rId5" Type="http://schemas.openxmlformats.org/officeDocument/2006/relationships/image" Target="../media/image116.jpeg"/><Relationship Id="rId15" Type="http://schemas.openxmlformats.org/officeDocument/2006/relationships/image" Target="../media/image124.png"/><Relationship Id="rId10" Type="http://schemas.openxmlformats.org/officeDocument/2006/relationships/image" Target="../media/image120.png"/><Relationship Id="rId19" Type="http://schemas.openxmlformats.org/officeDocument/2006/relationships/image" Target="../media/image128.png"/><Relationship Id="rId4" Type="http://schemas.microsoft.com/office/2007/relationships/hdphoto" Target="../media/hdphoto14.wdp"/><Relationship Id="rId9" Type="http://schemas.openxmlformats.org/officeDocument/2006/relationships/image" Target="../media/image119.jpeg"/><Relationship Id="rId1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120.png"/><Relationship Id="rId3" Type="http://schemas.openxmlformats.org/officeDocument/2006/relationships/image" Target="../media/image130.png"/><Relationship Id="rId7" Type="http://schemas.openxmlformats.org/officeDocument/2006/relationships/image" Target="../media/image116.jpeg"/><Relationship Id="rId12" Type="http://schemas.openxmlformats.org/officeDocument/2006/relationships/image" Target="../media/image12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jpeg"/><Relationship Id="rId11" Type="http://schemas.openxmlformats.org/officeDocument/2006/relationships/image" Target="../media/image119.jpeg"/><Relationship Id="rId5" Type="http://schemas.openxmlformats.org/officeDocument/2006/relationships/image" Target="../media/image131.png"/><Relationship Id="rId10" Type="http://schemas.openxmlformats.org/officeDocument/2006/relationships/image" Target="../media/image118.jpeg"/><Relationship Id="rId4" Type="http://schemas.microsoft.com/office/2007/relationships/hdphoto" Target="../media/hdphoto16.wdp"/><Relationship Id="rId9" Type="http://schemas.openxmlformats.org/officeDocument/2006/relationships/image" Target="../media/image117.jpeg"/><Relationship Id="rId1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6.png"/><Relationship Id="rId5" Type="http://schemas.microsoft.com/office/2007/relationships/hdphoto" Target="../media/hdphoto17.wdp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75.jpeg"/><Relationship Id="rId18" Type="http://schemas.openxmlformats.org/officeDocument/2006/relationships/image" Target="../media/image44.png"/><Relationship Id="rId26" Type="http://schemas.microsoft.com/office/2007/relationships/hdphoto" Target="../media/hdphoto21.wdp"/><Relationship Id="rId3" Type="http://schemas.openxmlformats.org/officeDocument/2006/relationships/image" Target="../media/image144.png"/><Relationship Id="rId21" Type="http://schemas.openxmlformats.org/officeDocument/2006/relationships/image" Target="../media/image152.png"/><Relationship Id="rId7" Type="http://schemas.openxmlformats.org/officeDocument/2006/relationships/image" Target="../media/image148.png"/><Relationship Id="rId12" Type="http://schemas.openxmlformats.org/officeDocument/2006/relationships/image" Target="../media/image74.jpeg"/><Relationship Id="rId17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25" Type="http://schemas.openxmlformats.org/officeDocument/2006/relationships/image" Target="../media/image154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3.png"/><Relationship Id="rId20" Type="http://schemas.openxmlformats.org/officeDocument/2006/relationships/hyperlink" Target="https://www.google.com/url?sa=i&amp;url=http%3A%2F%2Fsimpleicon.com%2Fsun.html&amp;psig=AOvVaw1eiAI7eAAodBDXto8BQoaN&amp;ust=1678868748544000&amp;source=images&amp;cd=vfe&amp;ved=0CBAQjRxqFwoTCODI38z_2v0CFQAAAAAdAAAAABAN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7.jpeg"/><Relationship Id="rId11" Type="http://schemas.openxmlformats.org/officeDocument/2006/relationships/image" Target="../media/image150.png"/><Relationship Id="rId24" Type="http://schemas.microsoft.com/office/2007/relationships/hdphoto" Target="../media/hdphoto20.wdp"/><Relationship Id="rId5" Type="http://schemas.openxmlformats.org/officeDocument/2006/relationships/image" Target="../media/image146.jpeg"/><Relationship Id="rId15" Type="http://schemas.openxmlformats.org/officeDocument/2006/relationships/image" Target="../media/image42.jpg"/><Relationship Id="rId23" Type="http://schemas.openxmlformats.org/officeDocument/2006/relationships/image" Target="../media/image153.png"/><Relationship Id="rId10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Relationship Id="rId19" Type="http://schemas.openxmlformats.org/officeDocument/2006/relationships/image" Target="../media/image151.gif"/><Relationship Id="rId4" Type="http://schemas.openxmlformats.org/officeDocument/2006/relationships/image" Target="../media/image145.jpeg"/><Relationship Id="rId9" Type="http://schemas.openxmlformats.org/officeDocument/2006/relationships/image" Target="../media/image149.png"/><Relationship Id="rId14" Type="http://schemas.openxmlformats.org/officeDocument/2006/relationships/image" Target="../media/image76.jpeg"/><Relationship Id="rId22" Type="http://schemas.microsoft.com/office/2007/relationships/hdphoto" Target="../media/hdphoto19.wdp"/><Relationship Id="rId27" Type="http://schemas.openxmlformats.org/officeDocument/2006/relationships/image" Target="../media/image1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hyperlink" Target="https://www.google.com/url?sa=i&amp;url=https%3A%2F%2Fwww.solomon.com.tw%2Fproduct%2F%25E7%2584%25A1%25E8%25BB%258C%25E8%2587%25AA%25E8%25B5%25B0%25E8%25BB%258A-mir100%2F&amp;psig=AOvVaw1zTe5GxQOHvSIe5LEYFlhD&amp;ust=1678866661257000&amp;source=images&amp;cd=vfe&amp;ved=0CBAQjRxqFwoTCPjbx-n32v0CFQAAAAAdAAAAABAE" TargetMode="External"/><Relationship Id="rId18" Type="http://schemas.openxmlformats.org/officeDocument/2006/relationships/hyperlink" Target="https://www.google.com/imgres?imgurl=https%3A%2F%2Fa.pololu-files.com%2Fpicture%2F0J1125.1200.jpg%3F41bbea967aee78df7329bc0a1261b970&amp;imgrefurl=https%3A%2F%2Fwww.pololu.com%2Fproduct%2F1137&amp;tbnid=Y9DCcgn4xb1s5M&amp;vet=12ahUKEwiGxZS-h9v9AhXBfHAKHexcCjgQMygDegUIARDAAg..i&amp;docid=0IazjdMwDnW_TM&amp;w=1200&amp;h=1157&amp;q=GP2Y0A02YK0F&amp;client=firefox-b-d&amp;ved=2ahUKEwiGxZS-h9v9AhXBfHAKHexcCjgQMygDegUIARDAAg" TargetMode="External"/><Relationship Id="rId3" Type="http://schemas.openxmlformats.org/officeDocument/2006/relationships/image" Target="../media/image49.jpeg"/><Relationship Id="rId21" Type="http://schemas.openxmlformats.org/officeDocument/2006/relationships/hyperlink" Target="https://www.google.com/imgres?imgurl=https%3A%2F%2Fm.media-amazon.com%2Fimages%2FW%2FIMAGERENDERING_521856-T1%2Fimages%2FI%2F61BvoMRBRPL._SL1500_.jpg&amp;imgrefurl=https%3A%2F%2Fwww.amazon.in%2FProjector-Display-5000Lux-50000hrs-Compatible%2Fdp%2FB082HMGSNZ&amp;tbnid=NbyIMpb2iPWijM&amp;vet=12ahUKEwiPrKT9idv9AhUXAN4KHbSaBA0QMygAegUIARDbAg..i&amp;docid=ZgvNFoGoSpFhJM&amp;w=1500&amp;h=1500&amp;q=Projector&amp;client=firefox-b-d&amp;ved=2ahUKEwiPrKT9idv9AhUXAN4KHbSaBA0QMygAegUIARDbAg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147.jpeg"/><Relationship Id="rId17" Type="http://schemas.openxmlformats.org/officeDocument/2006/relationships/image" Target="../media/image159.jpeg"/><Relationship Id="rId2" Type="http://schemas.openxmlformats.org/officeDocument/2006/relationships/notesSlide" Target="../notesSlides/notesSlide28.xml"/><Relationship Id="rId16" Type="http://schemas.microsoft.com/office/2007/relationships/hdphoto" Target="../media/hdphoto22.wdp"/><Relationship Id="rId20" Type="http://schemas.openxmlformats.org/officeDocument/2006/relationships/image" Target="../media/image16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g"/><Relationship Id="rId11" Type="http://schemas.openxmlformats.org/officeDocument/2006/relationships/image" Target="../media/image146.jpeg"/><Relationship Id="rId24" Type="http://schemas.openxmlformats.org/officeDocument/2006/relationships/image" Target="../media/image163.jpeg"/><Relationship Id="rId5" Type="http://schemas.openxmlformats.org/officeDocument/2006/relationships/image" Target="../media/image51.jpeg"/><Relationship Id="rId15" Type="http://schemas.openxmlformats.org/officeDocument/2006/relationships/image" Target="../media/image158.png"/><Relationship Id="rId23" Type="http://schemas.openxmlformats.org/officeDocument/2006/relationships/hyperlink" Target="https://www.google.com/url?sa=i&amp;url=https%3A%2F%2Fm.eprice.com.tw%2Fmobile%2Ftalk%2F102%2F5037446%2F1&amp;psig=AOvVaw3ceuPzgdyyoZ9iKuh_Jh6h&amp;ust=1678871595204000&amp;source=images&amp;cd=vfe&amp;ved=0CBAQjRxqFwoTCKjf2ZqK2_0CFQAAAAAdAAAAABAE" TargetMode="External"/><Relationship Id="rId10" Type="http://schemas.openxmlformats.org/officeDocument/2006/relationships/image" Target="../media/image145.jpeg"/><Relationship Id="rId19" Type="http://schemas.openxmlformats.org/officeDocument/2006/relationships/image" Target="../media/image160.jpeg"/><Relationship Id="rId4" Type="http://schemas.openxmlformats.org/officeDocument/2006/relationships/image" Target="../media/image50.jpeg"/><Relationship Id="rId9" Type="http://schemas.openxmlformats.org/officeDocument/2006/relationships/image" Target="../media/image156.png"/><Relationship Id="rId14" Type="http://schemas.openxmlformats.org/officeDocument/2006/relationships/image" Target="../media/image157.jpeg"/><Relationship Id="rId22" Type="http://schemas.openxmlformats.org/officeDocument/2006/relationships/image" Target="../media/image162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microsoft.com/office/2007/relationships/hdphoto" Target="../media/hdphoto28.wdp"/><Relationship Id="rId3" Type="http://schemas.openxmlformats.org/officeDocument/2006/relationships/image" Target="../media/image164.png"/><Relationship Id="rId7" Type="http://schemas.microsoft.com/office/2007/relationships/hdphoto" Target="../media/hdphoto24.wdp"/><Relationship Id="rId12" Type="http://schemas.microsoft.com/office/2007/relationships/hdphoto" Target="../media/hdphoto27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5.png"/><Relationship Id="rId11" Type="http://schemas.microsoft.com/office/2007/relationships/hdphoto" Target="../media/hdphoto26.wdp"/><Relationship Id="rId5" Type="http://schemas.openxmlformats.org/officeDocument/2006/relationships/hyperlink" Target="https://www.google.com/imgres?imgurl=https%3A%2F%2Fwww.mouser.tw%2Fimages%2Fsharpmicroelectronics%2Flrg%2FGP2Y0A41SK0F_DSL.jpg&amp;imgrefurl=https%3A%2F%2Fwww.mouser.tw%2FProductDetail%2FSharp-Microelectronics%2FGP2Y0A41SK0F%3Fqs%3D2FIyTMJ0hNntc9zAbfAZXg%253D%253D&amp;tbnid=e9c-mga_4YujeM&amp;vet=12ahUKEwiD9J_co939AhVZaN4KHbC9BhkQMygDegUIARChAg..i&amp;docid=HnAF3gSgitSU2M&amp;w=500&amp;h=500&amp;q=GP2Y0A41SK0F&amp;client=firefox-b-d&amp;ved=2ahUKEwiD9J_co939AhVZaN4KHbC9BhkQMygDegUIARChAg" TargetMode="External"/><Relationship Id="rId10" Type="http://schemas.openxmlformats.org/officeDocument/2006/relationships/image" Target="../media/image166.png"/><Relationship Id="rId4" Type="http://schemas.microsoft.com/office/2007/relationships/hdphoto" Target="../media/hdphoto23.wdp"/><Relationship Id="rId9" Type="http://schemas.openxmlformats.org/officeDocument/2006/relationships/hyperlink" Target="https://www.google.com/imgres?imgurl=https%3A%2F%2Fwww.mouser.tw%2Fimages%2Fsharpmicroelectronics%2Fimages%2Fgp2y.jpg&amp;imgrefurl=https%3A%2F%2Fwww.mouser.tw%2FProductDetail%2FSharp-Microelectronics%2FGP2Y0A02YK0F%3Fqs%3DMM18jlBWX8qC7UnhtElHww%253D%253D&amp;tbnid=Ds9leDuoFQREGM&amp;vet=12ahUKEwjtqYaVpN39AhWYdHAKHVcMDQEQMygEegUIARCxAg..i&amp;docid=_O5ISS3wwZ1ZyM&amp;w=150&amp;h=120&amp;q=GP2Y0A02YK0F&amp;client=firefox-b-d&amp;ved=2ahUKEwjtqYaVpN39AhWYdHAKHVcMDQEQMygEegUIARCxA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jp.sharp%2Fproducts%2Fdevice%2Flineup%2Fselection%2Fopto%2Fhaca%2Fdiagram.html&amp;psig=AOvVaw168Ied-Bzr072pw3Q_gbK3&amp;ust=1678947655152000&amp;source=images&amp;cd=vfe&amp;ved=0CBAQjRxqFwoTCLjHxcal3f0CFQAAAAAdAAAAABAJ" TargetMode="External"/><Relationship Id="rId7" Type="http://schemas.openxmlformats.org/officeDocument/2006/relationships/image" Target="../media/image169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8.gif"/><Relationship Id="rId5" Type="http://schemas.microsoft.com/office/2007/relationships/hdphoto" Target="../media/hdphoto29.wdp"/><Relationship Id="rId4" Type="http://schemas.openxmlformats.org/officeDocument/2006/relationships/image" Target="../media/image16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eg"/><Relationship Id="rId18" Type="http://schemas.openxmlformats.org/officeDocument/2006/relationships/image" Target="../media/image28.jpeg"/><Relationship Id="rId26" Type="http://schemas.microsoft.com/office/2007/relationships/hdphoto" Target="../media/hdphoto5.wdp"/><Relationship Id="rId39" Type="http://schemas.openxmlformats.org/officeDocument/2006/relationships/image" Target="../media/image41.png"/><Relationship Id="rId21" Type="http://schemas.openxmlformats.org/officeDocument/2006/relationships/hyperlink" Target="https://www.google.com/url?sa=i&amp;url=https%3A%2F%2Fzh.wikipedia.org%2Fwiki%2FWi-Fi&amp;psig=AOvVaw1fF-baJnQWZcuhLCddhwoA&amp;ust=1645070148809000&amp;source=images&amp;cd=vfe&amp;ved=0CAsQjRxqFwoTCMC2zYKqg_YCFQAAAAAdAAAAABAJ" TargetMode="External"/><Relationship Id="rId34" Type="http://schemas.openxmlformats.org/officeDocument/2006/relationships/image" Target="../media/image38.png"/><Relationship Id="rId7" Type="http://schemas.openxmlformats.org/officeDocument/2006/relationships/slide" Target="slide35.xml"/><Relationship Id="rId12" Type="http://schemas.openxmlformats.org/officeDocument/2006/relationships/slide" Target="slide36.xml"/><Relationship Id="rId17" Type="http://schemas.openxmlformats.org/officeDocument/2006/relationships/slide" Target="slide50.xml"/><Relationship Id="rId25" Type="http://schemas.openxmlformats.org/officeDocument/2006/relationships/image" Target="../media/image32.png"/><Relationship Id="rId33" Type="http://schemas.openxmlformats.org/officeDocument/2006/relationships/image" Target="../media/image37.png"/><Relationship Id="rId38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11" Type="http://schemas.openxmlformats.org/officeDocument/2006/relationships/image" Target="../media/image24.jpg"/><Relationship Id="rId24" Type="http://schemas.openxmlformats.org/officeDocument/2006/relationships/slide" Target="slide20.xml"/><Relationship Id="rId32" Type="http://schemas.openxmlformats.org/officeDocument/2006/relationships/image" Target="../media/image36.jpeg"/><Relationship Id="rId37" Type="http://schemas.microsoft.com/office/2007/relationships/hdphoto" Target="../media/hdphoto8.wdp"/><Relationship Id="rId5" Type="http://schemas.microsoft.com/office/2007/relationships/hdphoto" Target="../media/hdphoto4.wdp"/><Relationship Id="rId15" Type="http://schemas.openxmlformats.org/officeDocument/2006/relationships/slide" Target="slide28.xml"/><Relationship Id="rId23" Type="http://schemas.openxmlformats.org/officeDocument/2006/relationships/image" Target="../media/image31.png"/><Relationship Id="rId28" Type="http://schemas.openxmlformats.org/officeDocument/2006/relationships/image" Target="../media/image34.png"/><Relationship Id="rId36" Type="http://schemas.openxmlformats.org/officeDocument/2006/relationships/image" Target="../media/image39.png"/><Relationship Id="rId10" Type="http://schemas.openxmlformats.org/officeDocument/2006/relationships/slide" Target="slide37.xml"/><Relationship Id="rId19" Type="http://schemas.openxmlformats.org/officeDocument/2006/relationships/hyperlink" Target="https://www.google.com/url?sa=i&amp;url=https%3A%2F%2Fwww.facebook.com%2FArmTaiwan%2F&amp;psig=AOvVaw2BDQXa1txr5BFbRXpgbhW8&amp;ust=1645070120113000&amp;source=images&amp;cd=vfe&amp;ved=0CAsQjRxqFwoTCMDBo_Opg_YCFQAAAAAdAAAAABAD" TargetMode="External"/><Relationship Id="rId31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3.jpeg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image" Target="../media/image33.png"/><Relationship Id="rId30" Type="http://schemas.openxmlformats.org/officeDocument/2006/relationships/slide" Target="slide40.xml"/><Relationship Id="rId35" Type="http://schemas.microsoft.com/office/2007/relationships/hdphoto" Target="../media/hdphoto7.wdp"/><Relationship Id="rId8" Type="http://schemas.openxmlformats.org/officeDocument/2006/relationships/slide" Target="slide42.xml"/><Relationship Id="rId3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173.jpeg"/><Relationship Id="rId18" Type="http://schemas.openxmlformats.org/officeDocument/2006/relationships/hyperlink" Target="https://www.google.com/url?sa=i&amp;url=https%3A%2F%2Fwww.codrey.com%2Felectronics%2Fconsumer-electronics-applications%2F&amp;psig=AOvVaw0wge5sDnm8g0SGHqUIGk3W&amp;ust=1678774507448000&amp;source=images&amp;cd=vfe&amp;ved=0CBAQjRxqFwoTCOjFrcOg2P0CFQAAAAAdAAAAABAJ" TargetMode="External"/><Relationship Id="rId3" Type="http://schemas.openxmlformats.org/officeDocument/2006/relationships/image" Target="../media/image98.png"/><Relationship Id="rId7" Type="http://schemas.openxmlformats.org/officeDocument/2006/relationships/image" Target="../media/image51.jpeg"/><Relationship Id="rId12" Type="http://schemas.openxmlformats.org/officeDocument/2006/relationships/hyperlink" Target="https://www.google.com/url?sa=i&amp;url=https%3A%2F%2Fwww.amazon.com%2FMolekule-Technology-Allergens-Pollutants-Professional%2Fdp%2FB08J9J396N&amp;psig=AOvVaw376i3hD0PRytGTLkFO4a5J&amp;ust=1678774342473000&amp;source=images&amp;cd=vfe&amp;ved=0CBAQjRxqFwoTCIC0zfSf2P0CFQAAAAAdAAAAABAF" TargetMode="External"/><Relationship Id="rId17" Type="http://schemas.openxmlformats.org/officeDocument/2006/relationships/image" Target="../media/image175.jpeg"/><Relationship Id="rId2" Type="http://schemas.openxmlformats.org/officeDocument/2006/relationships/notesSlide" Target="../notesSlides/notesSlide31.xml"/><Relationship Id="rId16" Type="http://schemas.openxmlformats.org/officeDocument/2006/relationships/hyperlink" Target="https://www.google.com/url?sa=i&amp;url=https%3A%2F%2Fwww.amazon.com%2FGZAIR-Temperature-Humidity-Controller-Function%2Fdp%2FB09NXG77J3&amp;psig=AOvVaw1ecZZ3395hDKEssmDloD6j&amp;ust=1678774442890000&amp;source=images&amp;cd=vfe&amp;ved=0CBAQjRxqFwoTCMiS56Sg2P0CFQAAAAAdAAAAABAX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jpeg"/><Relationship Id="rId11" Type="http://schemas.openxmlformats.org/officeDocument/2006/relationships/image" Target="../media/image172.gif"/><Relationship Id="rId5" Type="http://schemas.openxmlformats.org/officeDocument/2006/relationships/image" Target="../media/image49.jpeg"/><Relationship Id="rId15" Type="http://schemas.openxmlformats.org/officeDocument/2006/relationships/image" Target="../media/image174.jpeg"/><Relationship Id="rId10" Type="http://schemas.openxmlformats.org/officeDocument/2006/relationships/image" Target="../media/image171.gif"/><Relationship Id="rId19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43.png"/><Relationship Id="rId14" Type="http://schemas.openxmlformats.org/officeDocument/2006/relationships/hyperlink" Target="https://www.google.com/url?sa=i&amp;url=https%3A%2F%2Fwww.dreamstime.com%2Fhome-ventilation-system-as-air-temperature-climate-exchanger-outline-concept-scheme-fresh-stale-flow-appliance-house-image208504373&amp;psig=AOvVaw2t7C9fpl7Fe0Jxzcacjyfc&amp;ust=1678774400009000&amp;source=images&amp;cd=vfe&amp;ved=0CBAQjRxqFwoTCPC1iJCg2P0CFQAAAAAdAAAAABA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1.wdp"/><Relationship Id="rId5" Type="http://schemas.openxmlformats.org/officeDocument/2006/relationships/image" Target="../media/image178.png"/><Relationship Id="rId4" Type="http://schemas.microsoft.com/office/2007/relationships/hdphoto" Target="../media/hdphoto30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84.jpeg"/><Relationship Id="rId18" Type="http://schemas.openxmlformats.org/officeDocument/2006/relationships/image" Target="../media/image187.png"/><Relationship Id="rId3" Type="http://schemas.openxmlformats.org/officeDocument/2006/relationships/image" Target="../media/image98.png"/><Relationship Id="rId21" Type="http://schemas.microsoft.com/office/2007/relationships/hdphoto" Target="../media/hdphoto33.wdp"/><Relationship Id="rId7" Type="http://schemas.openxmlformats.org/officeDocument/2006/relationships/image" Target="../media/image42.jpg"/><Relationship Id="rId12" Type="http://schemas.openxmlformats.org/officeDocument/2006/relationships/image" Target="../media/image183.png"/><Relationship Id="rId17" Type="http://schemas.openxmlformats.org/officeDocument/2006/relationships/hyperlink" Target="https://www.google.com/url?sa=i&amp;url=https%3A%2F%2Fwww.mouser.tw%2FProductDetail%2FSharp-Microelectronics%2FGP1S52VJ000F%3Fqs%3DbgJ5QXnU1LTiO7mibik5wQ%253D%253D&amp;psig=AOvVaw0ZxcvQntnNYBXt7dzasgDV&amp;ust=1678776374022000&amp;source=images&amp;cd=vfe&amp;ved=0CBAQjRxqFwoTCKi8mL2n2P0CFQAAAAAdAAAAABAE" TargetMode="Externa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86.gif"/><Relationship Id="rId20" Type="http://schemas.openxmlformats.org/officeDocument/2006/relationships/image" Target="../media/image18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11" Type="http://schemas.openxmlformats.org/officeDocument/2006/relationships/image" Target="../media/image182.jpeg"/><Relationship Id="rId5" Type="http://schemas.openxmlformats.org/officeDocument/2006/relationships/image" Target="../media/image50.jpeg"/><Relationship Id="rId15" Type="http://schemas.openxmlformats.org/officeDocument/2006/relationships/image" Target="../media/image185.jpeg"/><Relationship Id="rId23" Type="http://schemas.microsoft.com/office/2007/relationships/hdphoto" Target="../media/hdphoto34.wdp"/><Relationship Id="rId10" Type="http://schemas.openxmlformats.org/officeDocument/2006/relationships/image" Target="../media/image181.jpeg"/><Relationship Id="rId19" Type="http://schemas.microsoft.com/office/2007/relationships/hdphoto" Target="../media/hdphoto32.wdp"/><Relationship Id="rId4" Type="http://schemas.openxmlformats.org/officeDocument/2006/relationships/image" Target="../media/image49.jpeg"/><Relationship Id="rId9" Type="http://schemas.openxmlformats.org/officeDocument/2006/relationships/image" Target="../media/image180.png"/><Relationship Id="rId14" Type="http://schemas.openxmlformats.org/officeDocument/2006/relationships/hyperlink" Target="https://www.google.com/imgres?imgurl=https%3A%2F%2Fwww.rainharvest.com%2Fshop%2Fimages%2FWM-RF-B100-600W.jpg&amp;imgrefurl=https%3A%2F%2Fwww.rainharvest.com%2Fwater-meter-1-inch.asp&amp;tbnid=u5NpG1dh9bFxWM&amp;vet=12ahUKEwjeyr-7pdj9AhXBFYgKHbKZCpUQMygDegUIARDMAg..i&amp;docid=8ATdB0aysazbHM&amp;w=600&amp;h=502&amp;q=water%20meter&amp;client=firefox-b-d&amp;ved=2ahUKEwjeyr-7pdj9AhXBFYgKHbKZCpUQMygDegUIARDMAg" TargetMode="External"/><Relationship Id="rId22" Type="http://schemas.openxmlformats.org/officeDocument/2006/relationships/image" Target="../media/image1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1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0.gif"/><Relationship Id="rId5" Type="http://schemas.microsoft.com/office/2007/relationships/hdphoto" Target="../media/hdphoto36.wdp"/><Relationship Id="rId4" Type="http://schemas.microsoft.com/office/2007/relationships/hdphoto" Target="../media/hdphoto35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3.png"/><Relationship Id="rId7" Type="http://schemas.openxmlformats.org/officeDocument/2006/relationships/hyperlink" Target="https://www.google.com/url?sa=i&amp;url=https%3A%2F%2Fwww.mouser.tw%2FProductDetail%2FSharp-Microelectronics%2FGP1A57HRJ00F%3Fqs%3DbgJ5QXnU1LTpUr5Jbs6P8Q%253D%253D&amp;psig=AOvVaw0NLCwUFvDz74owpmnv-kwd&amp;ust=1679640242331000&amp;source=images&amp;cd=vfe&amp;ved=0CBAQjRxqFwoTCPD449G58f0CFQAAAAAdAAAAABA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4.jpeg"/><Relationship Id="rId5" Type="http://schemas.openxmlformats.org/officeDocument/2006/relationships/hyperlink" Target="https://www.google.com/imgres?imgurl=https%3A%2F%2Fsigma.octopart.com%2F32045266%2Fimage%2FSharp-Microelectronics-GP1A51HRJ00F.jpg&amp;tbnid=JpSNoognKccL1M&amp;vet=10CBQQxiAoAmoXChMIyL_9ubnx_QIVAAAAAB0AAAAAEAc..i&amp;imgrefurl=https%3A%2F%2Foctopart.com%2Fgp1a51hrj00f-sharp-40030198&amp;docid=OnIQ21A7wWa69M&amp;w=209&amp;h=200&amp;itg=1&amp;q=GP1A51HRJ00F&amp;client=firefox-b-d&amp;ved=0CBQQxiAoAmoXChMIyL_9ubnx_QIVAAAAAB0AAAAAEAc" TargetMode="External"/><Relationship Id="rId4" Type="http://schemas.microsoft.com/office/2007/relationships/hdphoto" Target="../media/hdphoto37.wdp"/><Relationship Id="rId9" Type="http://schemas.microsoft.com/office/2007/relationships/hdphoto" Target="../media/hdphoto38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82.jpeg"/><Relationship Id="rId3" Type="http://schemas.openxmlformats.org/officeDocument/2006/relationships/image" Target="../media/image98.png"/><Relationship Id="rId7" Type="http://schemas.openxmlformats.org/officeDocument/2006/relationships/image" Target="../media/image42.jpg"/><Relationship Id="rId12" Type="http://schemas.openxmlformats.org/officeDocument/2006/relationships/image" Target="../media/image198.jpeg"/><Relationship Id="rId17" Type="http://schemas.openxmlformats.org/officeDocument/2006/relationships/image" Target="../media/image185.jpeg"/><Relationship Id="rId2" Type="http://schemas.openxmlformats.org/officeDocument/2006/relationships/notesSlide" Target="../notesSlides/notesSlide37.xml"/><Relationship Id="rId16" Type="http://schemas.openxmlformats.org/officeDocument/2006/relationships/hyperlink" Target="https://www.google.com/imgres?imgurl=https%3A%2F%2Fwww.rainharvest.com%2Fshop%2Fimages%2FWM-RF-B100-600W.jpg&amp;imgrefurl=https%3A%2F%2Fwww.rainharvest.com%2Fwater-meter-1-inch.asp&amp;tbnid=u5NpG1dh9bFxWM&amp;vet=12ahUKEwjeyr-7pdj9AhXBFYgKHbKZCpUQMygDegUIARDMAg..i&amp;docid=8ATdB0aysazbHM&amp;w=600&amp;h=502&amp;q=water%20meter&amp;client=firefox-b-d&amp;ved=2ahUKEwjeyr-7pdj9AhXBFYgKHbKZCpUQMygDegUIARDMAg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11" Type="http://schemas.openxmlformats.org/officeDocument/2006/relationships/image" Target="../media/image197.gif"/><Relationship Id="rId5" Type="http://schemas.openxmlformats.org/officeDocument/2006/relationships/image" Target="../media/image50.jpeg"/><Relationship Id="rId15" Type="http://schemas.openxmlformats.org/officeDocument/2006/relationships/image" Target="../media/image184.jpeg"/><Relationship Id="rId10" Type="http://schemas.microsoft.com/office/2007/relationships/hdphoto" Target="../media/hdphoto39.wdp"/><Relationship Id="rId4" Type="http://schemas.openxmlformats.org/officeDocument/2006/relationships/image" Target="../media/image49.jpeg"/><Relationship Id="rId9" Type="http://schemas.openxmlformats.org/officeDocument/2006/relationships/image" Target="../media/image196.png"/><Relationship Id="rId14" Type="http://schemas.openxmlformats.org/officeDocument/2006/relationships/image" Target="../media/image1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gif"/><Relationship Id="rId7" Type="http://schemas.microsoft.com/office/2007/relationships/hdphoto" Target="../media/hdphoto41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1.png"/><Relationship Id="rId5" Type="http://schemas.microsoft.com/office/2007/relationships/hdphoto" Target="../media/hdphoto40.wdp"/><Relationship Id="rId4" Type="http://schemas.openxmlformats.org/officeDocument/2006/relationships/image" Target="../media/image200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13" Type="http://schemas.openxmlformats.org/officeDocument/2006/relationships/image" Target="../media/image207.png"/><Relationship Id="rId18" Type="http://schemas.microsoft.com/office/2007/relationships/hdphoto" Target="../media/hdphoto50.wdp"/><Relationship Id="rId3" Type="http://schemas.openxmlformats.org/officeDocument/2006/relationships/image" Target="../media/image202.gif"/><Relationship Id="rId7" Type="http://schemas.openxmlformats.org/officeDocument/2006/relationships/image" Target="../media/image204.png"/><Relationship Id="rId12" Type="http://schemas.microsoft.com/office/2007/relationships/hdphoto" Target="../media/hdphoto46.wdp"/><Relationship Id="rId17" Type="http://schemas.microsoft.com/office/2007/relationships/hdphoto" Target="../media/hdphoto49.wdp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0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3.wdp"/><Relationship Id="rId11" Type="http://schemas.openxmlformats.org/officeDocument/2006/relationships/image" Target="../media/image206.png"/><Relationship Id="rId5" Type="http://schemas.microsoft.com/office/2007/relationships/hdphoto" Target="../media/hdphoto42.wdp"/><Relationship Id="rId15" Type="http://schemas.microsoft.com/office/2007/relationships/hdphoto" Target="../media/hdphoto48.wdp"/><Relationship Id="rId10" Type="http://schemas.microsoft.com/office/2007/relationships/hdphoto" Target="../media/hdphoto45.wdp"/><Relationship Id="rId19" Type="http://schemas.microsoft.com/office/2007/relationships/hdphoto" Target="../media/hdphoto51.wdp"/><Relationship Id="rId4" Type="http://schemas.openxmlformats.org/officeDocument/2006/relationships/image" Target="../media/image203.png"/><Relationship Id="rId9" Type="http://schemas.openxmlformats.org/officeDocument/2006/relationships/image" Target="../media/image205.png"/><Relationship Id="rId14" Type="http://schemas.microsoft.com/office/2007/relationships/hdphoto" Target="../media/hdphoto47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3.wdp"/><Relationship Id="rId5" Type="http://schemas.openxmlformats.org/officeDocument/2006/relationships/image" Target="../media/image215.png"/><Relationship Id="rId4" Type="http://schemas.microsoft.com/office/2007/relationships/hdphoto" Target="../media/hdphoto52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4.wdp"/><Relationship Id="rId5" Type="http://schemas.openxmlformats.org/officeDocument/2006/relationships/image" Target="../media/image215.png"/><Relationship Id="rId4" Type="http://schemas.microsoft.com/office/2007/relationships/hdphoto" Target="../media/hdphoto52.wdp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6.png"/><Relationship Id="rId5" Type="http://schemas.microsoft.com/office/2007/relationships/hdphoto" Target="../media/hdphoto55.wdp"/><Relationship Id="rId4" Type="http://schemas.openxmlformats.org/officeDocument/2006/relationships/image" Target="../media/image215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56.wdp"/><Relationship Id="rId4" Type="http://schemas.openxmlformats.org/officeDocument/2006/relationships/image" Target="../media/image215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56.wdp"/><Relationship Id="rId4" Type="http://schemas.openxmlformats.org/officeDocument/2006/relationships/image" Target="../media/image215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56.wdp"/><Relationship Id="rId4" Type="http://schemas.openxmlformats.org/officeDocument/2006/relationships/image" Target="../media/image2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1.png"/><Relationship Id="rId5" Type="http://schemas.openxmlformats.org/officeDocument/2006/relationships/hyperlink" Target="https://www.google.com/imgres?imgurl=https://upload.wikimedia.org/wikipedia/commons/thumb/1/1a/Foxconn_Logo.svg/2560px-Foxconn_Logo.svg.png&amp;imgrefurl=https://zh.m.wikipedia.org/wiki/File: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microsoft.com/office/2007/relationships/hdphoto" Target="../media/hdphoto58.wdp"/><Relationship Id="rId18" Type="http://schemas.openxmlformats.org/officeDocument/2006/relationships/image" Target="../media/image229.png"/><Relationship Id="rId3" Type="http://schemas.openxmlformats.org/officeDocument/2006/relationships/image" Target="../media/image217.png"/><Relationship Id="rId21" Type="http://schemas.microsoft.com/office/2007/relationships/hdphoto" Target="../media/hdphoto61.wdp"/><Relationship Id="rId7" Type="http://schemas.openxmlformats.org/officeDocument/2006/relationships/image" Target="../media/image221.png"/><Relationship Id="rId12" Type="http://schemas.openxmlformats.org/officeDocument/2006/relationships/image" Target="../media/image225.png"/><Relationship Id="rId17" Type="http://schemas.microsoft.com/office/2007/relationships/hdphoto" Target="../media/hdphoto59.wdp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228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0.png"/><Relationship Id="rId11" Type="http://schemas.openxmlformats.org/officeDocument/2006/relationships/image" Target="../media/image224.png"/><Relationship Id="rId5" Type="http://schemas.openxmlformats.org/officeDocument/2006/relationships/image" Target="../media/image219.png"/><Relationship Id="rId15" Type="http://schemas.openxmlformats.org/officeDocument/2006/relationships/image" Target="../media/image227.png"/><Relationship Id="rId10" Type="http://schemas.microsoft.com/office/2007/relationships/hdphoto" Target="../media/hdphoto57.wdp"/><Relationship Id="rId19" Type="http://schemas.microsoft.com/office/2007/relationships/hdphoto" Target="../media/hdphoto60.wdp"/><Relationship Id="rId4" Type="http://schemas.openxmlformats.org/officeDocument/2006/relationships/image" Target="../media/image218.jpg"/><Relationship Id="rId9" Type="http://schemas.openxmlformats.org/officeDocument/2006/relationships/image" Target="../media/image223.png"/><Relationship Id="rId14" Type="http://schemas.openxmlformats.org/officeDocument/2006/relationships/image" Target="../media/image226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64.wdp"/><Relationship Id="rId13" Type="http://schemas.openxmlformats.org/officeDocument/2006/relationships/image" Target="../media/image238.png"/><Relationship Id="rId18" Type="http://schemas.microsoft.com/office/2007/relationships/hdphoto" Target="../media/hdphoto65.wdp"/><Relationship Id="rId26" Type="http://schemas.microsoft.com/office/2007/relationships/hdphoto" Target="../media/hdphoto69.wdp"/><Relationship Id="rId3" Type="http://schemas.openxmlformats.org/officeDocument/2006/relationships/image" Target="../media/image231.png"/><Relationship Id="rId21" Type="http://schemas.openxmlformats.org/officeDocument/2006/relationships/image" Target="../media/image244.png"/><Relationship Id="rId7" Type="http://schemas.openxmlformats.org/officeDocument/2006/relationships/image" Target="../media/image233.png"/><Relationship Id="rId12" Type="http://schemas.openxmlformats.org/officeDocument/2006/relationships/image" Target="../media/image237.png"/><Relationship Id="rId17" Type="http://schemas.openxmlformats.org/officeDocument/2006/relationships/image" Target="../media/image242.png"/><Relationship Id="rId25" Type="http://schemas.openxmlformats.org/officeDocument/2006/relationships/image" Target="../media/image246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241.png"/><Relationship Id="rId20" Type="http://schemas.microsoft.com/office/2007/relationships/hdphoto" Target="../media/hdphoto66.wdp"/><Relationship Id="rId29" Type="http://schemas.openxmlformats.org/officeDocument/2006/relationships/image" Target="../media/image249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63.wdp"/><Relationship Id="rId11" Type="http://schemas.openxmlformats.org/officeDocument/2006/relationships/image" Target="../media/image236.png"/><Relationship Id="rId24" Type="http://schemas.microsoft.com/office/2007/relationships/hdphoto" Target="../media/hdphoto68.wdp"/><Relationship Id="rId5" Type="http://schemas.openxmlformats.org/officeDocument/2006/relationships/image" Target="../media/image232.png"/><Relationship Id="rId15" Type="http://schemas.openxmlformats.org/officeDocument/2006/relationships/image" Target="../media/image240.png"/><Relationship Id="rId23" Type="http://schemas.openxmlformats.org/officeDocument/2006/relationships/image" Target="../media/image245.png"/><Relationship Id="rId28" Type="http://schemas.openxmlformats.org/officeDocument/2006/relationships/image" Target="../media/image248.png"/><Relationship Id="rId10" Type="http://schemas.openxmlformats.org/officeDocument/2006/relationships/image" Target="../media/image235.png"/><Relationship Id="rId19" Type="http://schemas.openxmlformats.org/officeDocument/2006/relationships/image" Target="../media/image243.png"/><Relationship Id="rId31" Type="http://schemas.openxmlformats.org/officeDocument/2006/relationships/image" Target="../media/image251.jpg"/><Relationship Id="rId4" Type="http://schemas.microsoft.com/office/2007/relationships/hdphoto" Target="../media/hdphoto62.wdp"/><Relationship Id="rId9" Type="http://schemas.openxmlformats.org/officeDocument/2006/relationships/image" Target="../media/image234.gif"/><Relationship Id="rId14" Type="http://schemas.openxmlformats.org/officeDocument/2006/relationships/image" Target="../media/image239.png"/><Relationship Id="rId22" Type="http://schemas.microsoft.com/office/2007/relationships/hdphoto" Target="../media/hdphoto67.wdp"/><Relationship Id="rId27" Type="http://schemas.openxmlformats.org/officeDocument/2006/relationships/image" Target="../media/image247.png"/><Relationship Id="rId30" Type="http://schemas.openxmlformats.org/officeDocument/2006/relationships/image" Target="../media/image2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hyperlink" Target="https://www.google.com/imgres?imgurl=https://upload.wikimedia.org/wikipedia/commons/thumb/1/1a/Foxconn_Logo.svg/2560px-Foxconn_Logo.svg.png&amp;imgrefurl=https://zh.m.wikipedia.org/wiki/File:Foxconn_Logo.svg&amp;tbnid=FZ5eif0fItiV0M&amp;vet=12ahUKEwjRi8HF-6X9AhUUPXAKHUzeDb0QMygAegUIARC2AQ..i&amp;docid=CS4iRuW18XE-rM&amp;w=2560&amp;h=300&amp;q=foxconn%20logo&amp;client=firefox-b-d&amp;ved=2ahUKEwjRi8HF-6X9AhUUPXAKHUzeDb0QMygAegUIARC2AQ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42.jpg"/><Relationship Id="rId12" Type="http://schemas.openxmlformats.org/officeDocument/2006/relationships/hyperlink" Target="https://www.google.com/imgres?imgurl=https%3A%2F%2Fae01.alicdn.com%2Fkf%2FS1296a8f38511478296801ca7d7b32ec0c%2F5-12V-5V-12V-120W-Mini-ZVS-Induction-Heating-Board-High-Frequency-Heater-Jacob-s-Ladder.jpg_Q90.jpg_.webp&amp;imgrefurl=https%3A%2F%2Fwww.aliexpress.com%2Fitem%2F33055099697.html&amp;tbnid=ncgCvBHHc6v8GM&amp;vet=10CBYQxiAoCmoXChMIsPfX4vml_QIVAAAAAB0AAAAAEAc..i&amp;docid=3tskoSSfwLkfXM&amp;w=2488&amp;h=2488&amp;itg=1&amp;q=Induction%20Heating%20gate%20driver&amp;client=firefox-b-d&amp;ved=0CBYQxiAoCmoXChMIsPfX4vml_QIVAAAAAB0AAAAAEA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11" Type="http://schemas.openxmlformats.org/officeDocument/2006/relationships/image" Target="../media/image44.png"/><Relationship Id="rId5" Type="http://schemas.openxmlformats.org/officeDocument/2006/relationships/image" Target="../media/image50.jpeg"/><Relationship Id="rId15" Type="http://schemas.openxmlformats.org/officeDocument/2006/relationships/image" Target="../media/image54.jpeg"/><Relationship Id="rId10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4" Type="http://schemas.openxmlformats.org/officeDocument/2006/relationships/image" Target="../media/image49.jpeg"/><Relationship Id="rId9" Type="http://schemas.openxmlformats.org/officeDocument/2006/relationships/image" Target="../media/image52.emf"/><Relationship Id="rId1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665793-D4D1-184C-9898-8E695E43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50" y="1253908"/>
            <a:ext cx="8604600" cy="1864678"/>
          </a:xfrm>
        </p:spPr>
        <p:txBody>
          <a:bodyPr>
            <a:noAutofit/>
          </a:bodyPr>
          <a:lstStyle/>
          <a:p>
            <a:r>
              <a:rPr lang="en-US" altLang="zh-TW" sz="3200" b="0" dirty="0">
                <a:cs typeface="Calibri" panose="020F0502020204030204" pitchFamily="34" charset="0"/>
              </a:rPr>
              <a:t>Introduction of Socle Technology</a:t>
            </a:r>
            <a:endParaRPr lang="zh-TW" altLang="en-US" sz="3200" b="0" dirty="0">
              <a:cs typeface="Calibri" panose="020F050202020403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8EF71B-9F92-F545-88DE-D3A9AE91A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50" y="3253338"/>
            <a:ext cx="8439850" cy="771941"/>
          </a:xfrm>
        </p:spPr>
        <p:txBody>
          <a:bodyPr>
            <a:normAutofit/>
          </a:bodyPr>
          <a:lstStyle/>
          <a:p>
            <a:r>
              <a:rPr lang="en-US" altLang="zh-TW" sz="1200" dirty="0">
                <a:cs typeface="Calibri" panose="020F0502020204030204" pitchFamily="34" charset="0"/>
              </a:rPr>
              <a:t>Presenter:</a:t>
            </a:r>
          </a:p>
          <a:p>
            <a:fld id="{AA173E6E-16D5-4999-8C64-9F5144825806}" type="datetime1">
              <a:rPr lang="en-US" altLang="zh-TW" sz="1200">
                <a:cs typeface="Calibri" panose="020F0502020204030204" pitchFamily="34" charset="0"/>
              </a:rPr>
              <a:pPr/>
              <a:t>1/17/24</a:t>
            </a:fld>
            <a:endParaRPr lang="en-US" altLang="zh-TW" sz="1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00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313662"/>
              </p:ext>
            </p:extLst>
          </p:nvPr>
        </p:nvGraphicFramePr>
        <p:xfrm>
          <a:off x="1591408" y="855194"/>
          <a:ext cx="7017804" cy="151247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79786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608970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481088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095809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70505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718937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050946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1011763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50768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Selection Table</a:t>
                      </a:r>
                      <a:endParaRPr lang="zh-TW" altLang="en-US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708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Status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Peak Output </a:t>
                      </a:r>
                    </a:p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 (A)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sz="9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FSS-5701P/W-T1V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FSS-314P/W-T1V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FSS-341P/W-T1V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FSS-343P/W-T1V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17" name="圖片 16">
            <a:extLst>
              <a:ext uri="{FF2B5EF4-FFF2-40B4-BE49-F238E27FC236}">
                <a16:creationId xmlns:a16="http://schemas.microsoft.com/office/drawing/2014/main" id="{1C8C6514-6B93-6588-187B-0FA71B0BD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49" y="1514011"/>
            <a:ext cx="836077" cy="83607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0F3AA956-6A6A-1583-907A-B8BE7B96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Gate Driver Photocoupler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2" name="內容版面配置區 4">
            <a:extLst>
              <a:ext uri="{FF2B5EF4-FFF2-40B4-BE49-F238E27FC236}">
                <a16:creationId xmlns:a16="http://schemas.microsoft.com/office/drawing/2014/main" id="{99F1EBD7-8A97-FCAF-D38D-481155542E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156334"/>
              </p:ext>
            </p:extLst>
          </p:nvPr>
        </p:nvGraphicFramePr>
        <p:xfrm>
          <a:off x="1591408" y="3012067"/>
          <a:ext cx="7017805" cy="1444678"/>
        </p:xfrm>
        <a:graphic>
          <a:graphicData uri="http://schemas.openxmlformats.org/drawingml/2006/table">
            <a:tbl>
              <a:tblPr/>
              <a:tblGrid>
                <a:gridCol w="1738180">
                  <a:extLst>
                    <a:ext uri="{9D8B030D-6E8A-4147-A177-3AD203B41FA5}">
                      <a16:colId xmlns:a16="http://schemas.microsoft.com/office/drawing/2014/main" val="1126433300"/>
                    </a:ext>
                  </a:extLst>
                </a:gridCol>
                <a:gridCol w="817434">
                  <a:extLst>
                    <a:ext uri="{9D8B030D-6E8A-4147-A177-3AD203B41FA5}">
                      <a16:colId xmlns:a16="http://schemas.microsoft.com/office/drawing/2014/main" val="117826361"/>
                    </a:ext>
                  </a:extLst>
                </a:gridCol>
                <a:gridCol w="1990972">
                  <a:extLst>
                    <a:ext uri="{9D8B030D-6E8A-4147-A177-3AD203B41FA5}">
                      <a16:colId xmlns:a16="http://schemas.microsoft.com/office/drawing/2014/main" val="3305345807"/>
                    </a:ext>
                  </a:extLst>
                </a:gridCol>
                <a:gridCol w="1161376">
                  <a:extLst>
                    <a:ext uri="{9D8B030D-6E8A-4147-A177-3AD203B41FA5}">
                      <a16:colId xmlns:a16="http://schemas.microsoft.com/office/drawing/2014/main" val="4141126526"/>
                    </a:ext>
                  </a:extLst>
                </a:gridCol>
                <a:gridCol w="1309843">
                  <a:extLst>
                    <a:ext uri="{9D8B030D-6E8A-4147-A177-3AD203B41FA5}">
                      <a16:colId xmlns:a16="http://schemas.microsoft.com/office/drawing/2014/main" val="2390085144"/>
                    </a:ext>
                  </a:extLst>
                </a:gridCol>
              </a:tblGrid>
              <a:tr h="319434">
                <a:tc gridSpan="5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Gate Driver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549146"/>
                  </a:ext>
                </a:extLst>
              </a:tr>
              <a:tr h="2792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BROADCOM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TOSHIBA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599758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FSS-5701P/W-T1V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0.8A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---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---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856472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FSS-314P/W-T1V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ACPL-P314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TLP5701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837311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FSS-341P/W-T1V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3A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ACPL-P341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TLP5754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95682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FSS-343P/W-T1V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4A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ACPL-P343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TLP5754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240310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F0620962-32B2-9389-3C5B-6F23932FCC87}"/>
              </a:ext>
            </a:extLst>
          </p:cNvPr>
          <p:cNvSpPr txBox="1"/>
          <p:nvPr/>
        </p:nvSpPr>
        <p:spPr>
          <a:xfrm>
            <a:off x="1489808" y="2704290"/>
            <a:ext cx="136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Cross Reference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2502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High Speed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C809517-C5CA-C2A1-9FE3-C9136232C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355" y="2498990"/>
            <a:ext cx="1260762" cy="1292464"/>
          </a:xfrm>
          <a:prstGeom prst="rect">
            <a:avLst/>
          </a:prstGeom>
          <a:noFill/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5D85977-7217-C301-CE03-646AA4B30CAE}"/>
              </a:ext>
            </a:extLst>
          </p:cNvPr>
          <p:cNvSpPr txBox="1"/>
          <p:nvPr/>
        </p:nvSpPr>
        <p:spPr>
          <a:xfrm>
            <a:off x="630176" y="2532581"/>
            <a:ext cx="4939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NC  1</a:t>
            </a:r>
            <a:endParaRPr lang="zh-TW" altLang="en-US" sz="800" b="1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496D8A0-A183-AA97-2E0C-404BB84D153B}"/>
              </a:ext>
            </a:extLst>
          </p:cNvPr>
          <p:cNvSpPr txBox="1"/>
          <p:nvPr/>
        </p:nvSpPr>
        <p:spPr>
          <a:xfrm>
            <a:off x="391688" y="3196291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Cathode  3</a:t>
            </a:r>
            <a:endParaRPr lang="zh-TW" altLang="en-US" sz="800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2031DCB-6AC6-EB3C-8D8B-9AE65EA5E416}"/>
              </a:ext>
            </a:extLst>
          </p:cNvPr>
          <p:cNvSpPr txBox="1"/>
          <p:nvPr/>
        </p:nvSpPr>
        <p:spPr>
          <a:xfrm>
            <a:off x="1906830" y="3166250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6  V</a:t>
            </a:r>
            <a:r>
              <a:rPr lang="en-US" altLang="zh-TW" sz="800" b="1" baseline="-25000" dirty="0"/>
              <a:t>O</a:t>
            </a:r>
            <a:endParaRPr lang="zh-TW" altLang="en-US" sz="800" b="1" baseline="-250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1359A59-66F9-90B0-269A-AB8ABDE8CA29}"/>
              </a:ext>
            </a:extLst>
          </p:cNvPr>
          <p:cNvSpPr txBox="1"/>
          <p:nvPr/>
        </p:nvSpPr>
        <p:spPr>
          <a:xfrm>
            <a:off x="1906830" y="3501179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5  GND</a:t>
            </a:r>
            <a:endParaRPr lang="zh-TW" altLang="en-US" sz="800" b="1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F0741B2-C482-F966-0BC9-5369CAE0A8C4}"/>
              </a:ext>
            </a:extLst>
          </p:cNvPr>
          <p:cNvSpPr txBox="1"/>
          <p:nvPr/>
        </p:nvSpPr>
        <p:spPr>
          <a:xfrm>
            <a:off x="610549" y="3513047"/>
            <a:ext cx="456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NC  4</a:t>
            </a:r>
            <a:endParaRPr lang="zh-TW" altLang="en-US" sz="800" b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802CD65-E117-7F96-75D3-671B882F77E1}"/>
              </a:ext>
            </a:extLst>
          </p:cNvPr>
          <p:cNvSpPr txBox="1"/>
          <p:nvPr/>
        </p:nvSpPr>
        <p:spPr>
          <a:xfrm>
            <a:off x="462916" y="2862785"/>
            <a:ext cx="6438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Anode  2</a:t>
            </a:r>
            <a:endParaRPr lang="zh-TW" altLang="en-US" sz="800" b="1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2252A1C-ECF6-E311-DEDB-C1B33B8895FD}"/>
              </a:ext>
            </a:extLst>
          </p:cNvPr>
          <p:cNvSpPr txBox="1"/>
          <p:nvPr/>
        </p:nvSpPr>
        <p:spPr>
          <a:xfrm>
            <a:off x="1905525" y="2516396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8  V</a:t>
            </a:r>
            <a:r>
              <a:rPr lang="en-US" altLang="zh-TW" sz="800" b="1" baseline="-25000" dirty="0"/>
              <a:t>CC</a:t>
            </a:r>
            <a:endParaRPr lang="zh-TW" altLang="en-US" sz="800" b="1" baseline="-25000" dirty="0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6E80171F-A165-5F83-C4C4-1C5F2FD09B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05" y="1057159"/>
            <a:ext cx="1233240" cy="123131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C1A4E6CA-2D3E-8CA9-87FB-51EA7816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847" y="401937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A30FE089-16B2-8E1B-B1C2-47E8AA8F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2319" y="401937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VDE">
            <a:extLst>
              <a:ext uri="{FF2B5EF4-FFF2-40B4-BE49-F238E27FC236}">
                <a16:creationId xmlns:a16="http://schemas.microsoft.com/office/drawing/2014/main" id="{572831F1-36C2-11DD-ACD2-551E8DFD3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3259" y="400806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10F88AA-B58C-F7B0-EBF7-E65C9C2EFB3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52883" y="4046583"/>
            <a:ext cx="349892" cy="1859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AE9C817-988C-37F8-551B-5A710F997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459" y="4049532"/>
            <a:ext cx="325880" cy="187058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5B08AC2-1249-B001-68D1-3826E1EC5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622848"/>
              </p:ext>
            </p:extLst>
          </p:nvPr>
        </p:nvGraphicFramePr>
        <p:xfrm>
          <a:off x="2762396" y="2968216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 </a:t>
                      </a:r>
                      <a:r>
                        <a:rPr lang="en" sz="900" u="none" strike="noStrike" dirty="0">
                          <a:effectLst/>
                        </a:rPr>
                        <a:t>Switching Speed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1M &amp; 10M bit/s Max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High isolation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5000 VRMS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DC input with logic gate 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Operating temperature range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- 55 °C to 100 °C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MSL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Class 1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</a:tbl>
          </a:graphicData>
        </a:graphic>
      </p:graphicFrame>
      <p:sp>
        <p:nvSpPr>
          <p:cNvPr id="21" name="文字方塊 20">
            <a:extLst>
              <a:ext uri="{FF2B5EF4-FFF2-40B4-BE49-F238E27FC236}">
                <a16:creationId xmlns:a16="http://schemas.microsoft.com/office/drawing/2014/main" id="{D0512E89-8B4A-E7C3-0EF5-742394B4CEAE}"/>
              </a:ext>
            </a:extLst>
          </p:cNvPr>
          <p:cNvSpPr txBox="1"/>
          <p:nvPr/>
        </p:nvSpPr>
        <p:spPr>
          <a:xfrm>
            <a:off x="2556376" y="1147435"/>
            <a:ext cx="23894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Ground loop elimination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LSTTL to TTL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LSTTL or CMOS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Line receiver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data transmission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Switching power supply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Pulse transformer replacement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Computer peripheral interface</a:t>
            </a:r>
            <a:endParaRPr lang="en-MY" altLang="zh-TW" sz="1050" dirty="0"/>
          </a:p>
        </p:txBody>
      </p:sp>
      <p:pic>
        <p:nvPicPr>
          <p:cNvPr id="52" name="Picture 10">
            <a:hlinkClick r:id="rId11"/>
            <a:extLst>
              <a:ext uri="{FF2B5EF4-FFF2-40B4-BE49-F238E27FC236}">
                <a16:creationId xmlns:a16="http://schemas.microsoft.com/office/drawing/2014/main" id="{3EE53360-A09A-C376-A43F-906C799F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80390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id="{5F821254-8C19-ED71-55E1-92732FE48761}"/>
              </a:ext>
            </a:extLst>
          </p:cNvPr>
          <p:cNvSpPr txBox="1"/>
          <p:nvPr/>
        </p:nvSpPr>
        <p:spPr>
          <a:xfrm>
            <a:off x="1906830" y="2847843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7  V</a:t>
            </a:r>
            <a:r>
              <a:rPr lang="en-US" altLang="zh-TW" sz="800" b="1" baseline="-25000" dirty="0"/>
              <a:t>E</a:t>
            </a:r>
            <a:endParaRPr lang="zh-TW" altLang="en-US" sz="800" b="1" baseline="-250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598DD77-2C6D-89A3-76B2-A1FBB9F40A54}"/>
              </a:ext>
            </a:extLst>
          </p:cNvPr>
          <p:cNvSpPr txBox="1"/>
          <p:nvPr/>
        </p:nvSpPr>
        <p:spPr>
          <a:xfrm>
            <a:off x="2762396" y="7512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6BF6F7A-3434-678F-48BE-CC742F4F1EA5}"/>
              </a:ext>
            </a:extLst>
          </p:cNvPr>
          <p:cNvSpPr txBox="1"/>
          <p:nvPr/>
        </p:nvSpPr>
        <p:spPr>
          <a:xfrm>
            <a:off x="2762395" y="2701357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8" name="Picture 2" descr="Design Elements - Computer Peripheral Devices | Computer peripherals,  Computer basics, Computer system">
            <a:hlinkClick r:id="rId13"/>
            <a:extLst>
              <a:ext uri="{FF2B5EF4-FFF2-40B4-BE49-F238E27FC236}">
                <a16:creationId xmlns:a16="http://schemas.microsoft.com/office/drawing/2014/main" id="{D640F309-A6C4-4C59-73F5-BD48519A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794" y="745068"/>
            <a:ext cx="3449838" cy="18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61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High Speed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915DC47-0BDB-083D-CB82-DB3DDE7F2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480419"/>
              </p:ext>
            </p:extLst>
          </p:nvPr>
        </p:nvGraphicFramePr>
        <p:xfrm>
          <a:off x="1493521" y="991943"/>
          <a:ext cx="7389345" cy="14110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50000">
                  <a:extLst>
                    <a:ext uri="{9D8B030D-6E8A-4147-A177-3AD203B41FA5}">
                      <a16:colId xmlns:a16="http://schemas.microsoft.com/office/drawing/2014/main" val="149774845"/>
                    </a:ext>
                  </a:extLst>
                </a:gridCol>
                <a:gridCol w="717950">
                  <a:extLst>
                    <a:ext uri="{9D8B030D-6E8A-4147-A177-3AD203B41FA5}">
                      <a16:colId xmlns:a16="http://schemas.microsoft.com/office/drawing/2014/main" val="2115397075"/>
                    </a:ext>
                  </a:extLst>
                </a:gridCol>
                <a:gridCol w="672077">
                  <a:extLst>
                    <a:ext uri="{9D8B030D-6E8A-4147-A177-3AD203B41FA5}">
                      <a16:colId xmlns:a16="http://schemas.microsoft.com/office/drawing/2014/main" val="701346371"/>
                    </a:ext>
                  </a:extLst>
                </a:gridCol>
                <a:gridCol w="1550738">
                  <a:extLst>
                    <a:ext uri="{9D8B030D-6E8A-4147-A177-3AD203B41FA5}">
                      <a16:colId xmlns:a16="http://schemas.microsoft.com/office/drawing/2014/main" val="2326056805"/>
                    </a:ext>
                  </a:extLst>
                </a:gridCol>
                <a:gridCol w="786621">
                  <a:extLst>
                    <a:ext uri="{9D8B030D-6E8A-4147-A177-3AD203B41FA5}">
                      <a16:colId xmlns:a16="http://schemas.microsoft.com/office/drawing/2014/main" val="1589185991"/>
                    </a:ext>
                  </a:extLst>
                </a:gridCol>
                <a:gridCol w="572426">
                  <a:extLst>
                    <a:ext uri="{9D8B030D-6E8A-4147-A177-3AD203B41FA5}">
                      <a16:colId xmlns:a16="http://schemas.microsoft.com/office/drawing/2014/main" val="2933485668"/>
                    </a:ext>
                  </a:extLst>
                </a:gridCol>
                <a:gridCol w="1093400">
                  <a:extLst>
                    <a:ext uri="{9D8B030D-6E8A-4147-A177-3AD203B41FA5}">
                      <a16:colId xmlns:a16="http://schemas.microsoft.com/office/drawing/2014/main" val="3656032994"/>
                    </a:ext>
                  </a:extLst>
                </a:gridCol>
                <a:gridCol w="646133">
                  <a:extLst>
                    <a:ext uri="{9D8B030D-6E8A-4147-A177-3AD203B41FA5}">
                      <a16:colId xmlns:a16="http://schemas.microsoft.com/office/drawing/2014/main" val="844498753"/>
                    </a:ext>
                  </a:extLst>
                </a:gridCol>
              </a:tblGrid>
              <a:tr h="247919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37463"/>
                  </a:ext>
                </a:extLst>
              </a:tr>
              <a:tr h="2761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Status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9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altLang="zh-TW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589567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FSS-480P/W-T1V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IPM, Positive output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250ns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50210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FSS-481P/W-T1V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IPM, Negative output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250ns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96284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FSS-611P/W-T1V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10M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3.3/5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75ns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1912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FSS-50LP/W-T1V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1M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3.3/5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75ns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905018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D57506C8-A856-4A10-9836-D70BEF28BB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95" y="1543673"/>
            <a:ext cx="842319" cy="84100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graphicFrame>
        <p:nvGraphicFramePr>
          <p:cNvPr id="4" name="內容版面配置區 4">
            <a:extLst>
              <a:ext uri="{FF2B5EF4-FFF2-40B4-BE49-F238E27FC236}">
                <a16:creationId xmlns:a16="http://schemas.microsoft.com/office/drawing/2014/main" id="{B53AB351-A748-2AFA-B964-BEEE42899D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291221"/>
              </p:ext>
            </p:extLst>
          </p:nvPr>
        </p:nvGraphicFramePr>
        <p:xfrm>
          <a:off x="1493521" y="2951772"/>
          <a:ext cx="7389345" cy="1418181"/>
        </p:xfrm>
        <a:graphic>
          <a:graphicData uri="http://schemas.openxmlformats.org/drawingml/2006/table">
            <a:tbl>
              <a:tblPr/>
              <a:tblGrid>
                <a:gridCol w="1830204">
                  <a:extLst>
                    <a:ext uri="{9D8B030D-6E8A-4147-A177-3AD203B41FA5}">
                      <a16:colId xmlns:a16="http://schemas.microsoft.com/office/drawing/2014/main" val="1126433300"/>
                    </a:ext>
                  </a:extLst>
                </a:gridCol>
                <a:gridCol w="860711">
                  <a:extLst>
                    <a:ext uri="{9D8B030D-6E8A-4147-A177-3AD203B41FA5}">
                      <a16:colId xmlns:a16="http://schemas.microsoft.com/office/drawing/2014/main" val="117826361"/>
                    </a:ext>
                  </a:extLst>
                </a:gridCol>
                <a:gridCol w="2096379">
                  <a:extLst>
                    <a:ext uri="{9D8B030D-6E8A-4147-A177-3AD203B41FA5}">
                      <a16:colId xmlns:a16="http://schemas.microsoft.com/office/drawing/2014/main" val="3305345807"/>
                    </a:ext>
                  </a:extLst>
                </a:gridCol>
                <a:gridCol w="1222862">
                  <a:extLst>
                    <a:ext uri="{9D8B030D-6E8A-4147-A177-3AD203B41FA5}">
                      <a16:colId xmlns:a16="http://schemas.microsoft.com/office/drawing/2014/main" val="4141126526"/>
                    </a:ext>
                  </a:extLst>
                </a:gridCol>
                <a:gridCol w="1379189">
                  <a:extLst>
                    <a:ext uri="{9D8B030D-6E8A-4147-A177-3AD203B41FA5}">
                      <a16:colId xmlns:a16="http://schemas.microsoft.com/office/drawing/2014/main" val="2390085144"/>
                    </a:ext>
                  </a:extLst>
                </a:gridCol>
              </a:tblGrid>
              <a:tr h="319434">
                <a:tc gridSpan="5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340282"/>
                  </a:ext>
                </a:extLst>
              </a:tr>
              <a:tr h="2527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BROADCOM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TOSHIBA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29500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FSS-480P/W-T1V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IPM, Positive output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000190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FSS-481P/W-T1V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IPM,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Negative output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617139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FSS-611P/W-T1V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10M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ACPL-P483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TLP2748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686595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FSS-50LP/W-T1V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1M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ACPL-W50L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TLP2719 (LF4)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732022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B2FB6DE8-3F44-1C08-5B1F-EFA3F696B8E0}"/>
              </a:ext>
            </a:extLst>
          </p:cNvPr>
          <p:cNvSpPr txBox="1"/>
          <p:nvPr/>
        </p:nvSpPr>
        <p:spPr>
          <a:xfrm>
            <a:off x="1402724" y="2643995"/>
            <a:ext cx="136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Cross Reference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4229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</a:t>
            </a:r>
            <a:r>
              <a:rPr lang="en-US" altLang="zh-TW" dirty="0" err="1">
                <a:cs typeface="Calibri" panose="020F0502020204030204" pitchFamily="34" charset="0"/>
              </a:rPr>
              <a:t>Phototriac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5946054-372D-4A88-AD0C-12B7181C7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6695" y="2574052"/>
            <a:ext cx="246254" cy="49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04" tIns="60952" rIns="121904" bIns="60952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 sz="2400"/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C1A4E6CA-2D3E-8CA9-87FB-51EA7816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107" y="3556451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A30FE089-16B2-8E1B-B1C2-47E8AA8F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0579" y="3556452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VDE">
            <a:extLst>
              <a:ext uri="{FF2B5EF4-FFF2-40B4-BE49-F238E27FC236}">
                <a16:creationId xmlns:a16="http://schemas.microsoft.com/office/drawing/2014/main" id="{572831F1-36C2-11DD-ACD2-551E8DFD3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1519" y="3545136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10F88AA-B58C-F7B0-EBF7-E65C9C2EF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01143" y="3583656"/>
            <a:ext cx="349892" cy="1859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AE9C817-988C-37F8-551B-5A710F9973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719" y="3586605"/>
            <a:ext cx="325880" cy="18705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170BBA5-45B7-9297-B260-EB26242AC131}"/>
              </a:ext>
            </a:extLst>
          </p:cNvPr>
          <p:cNvGrpSpPr/>
          <p:nvPr/>
        </p:nvGrpSpPr>
        <p:grpSpPr>
          <a:xfrm>
            <a:off x="342142" y="2275967"/>
            <a:ext cx="2359289" cy="967346"/>
            <a:chOff x="5212660" y="1242623"/>
            <a:chExt cx="2595218" cy="1170489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F38DBB8-E320-6FD4-177F-C2E61422E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64724" y="1242623"/>
              <a:ext cx="1532941" cy="1170489"/>
            </a:xfrm>
            <a:prstGeom prst="rect">
              <a:avLst/>
            </a:prstGeom>
            <a:noFill/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332E359D-F74D-3C29-585C-8D53665FC3AB}"/>
                </a:ext>
              </a:extLst>
            </p:cNvPr>
            <p:cNvSpPr txBox="1"/>
            <p:nvPr/>
          </p:nvSpPr>
          <p:spPr>
            <a:xfrm>
              <a:off x="5295971" y="1313032"/>
              <a:ext cx="6656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Anode  1</a:t>
              </a:r>
              <a:endParaRPr lang="zh-TW" altLang="en-US" sz="800" b="1" dirty="0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4505BAA6-16F1-654E-77BD-B495AF4DB5C9}"/>
                </a:ext>
              </a:extLst>
            </p:cNvPr>
            <p:cNvSpPr txBox="1"/>
            <p:nvPr/>
          </p:nvSpPr>
          <p:spPr>
            <a:xfrm>
              <a:off x="5212660" y="1716008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Cathode  2</a:t>
              </a:r>
              <a:endParaRPr lang="zh-TW" altLang="en-US" sz="800" b="1" dirty="0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F6B7A648-58EA-36CD-7FC0-A293AA56175D}"/>
                </a:ext>
              </a:extLst>
            </p:cNvPr>
            <p:cNvSpPr txBox="1"/>
            <p:nvPr/>
          </p:nvSpPr>
          <p:spPr>
            <a:xfrm>
              <a:off x="7017678" y="1727838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5  Substrate</a:t>
              </a:r>
              <a:endParaRPr lang="zh-TW" altLang="en-US" sz="800" b="1" dirty="0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742675FC-58EC-EDBA-0A96-5335E07C0780}"/>
                </a:ext>
              </a:extLst>
            </p:cNvPr>
            <p:cNvSpPr txBox="1"/>
            <p:nvPr/>
          </p:nvSpPr>
          <p:spPr>
            <a:xfrm>
              <a:off x="7013537" y="2128382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4   Terminal</a:t>
              </a:r>
              <a:endParaRPr lang="zh-TW" altLang="en-US" sz="800" b="1" dirty="0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381B11F-6B61-DA2D-708B-DFB6E8F50652}"/>
                </a:ext>
              </a:extLst>
            </p:cNvPr>
            <p:cNvSpPr txBox="1"/>
            <p:nvPr/>
          </p:nvSpPr>
          <p:spPr>
            <a:xfrm>
              <a:off x="5454489" y="2156279"/>
              <a:ext cx="4565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NC  3</a:t>
              </a:r>
              <a:endParaRPr lang="zh-TW" altLang="en-US" sz="800" b="1" dirty="0"/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2B11DB5F-B309-A772-5A6B-947E5BF60FF7}"/>
                </a:ext>
              </a:extLst>
            </p:cNvPr>
            <p:cNvSpPr txBox="1"/>
            <p:nvPr/>
          </p:nvSpPr>
          <p:spPr>
            <a:xfrm>
              <a:off x="7017678" y="1327814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6   Terminal</a:t>
              </a:r>
              <a:endParaRPr lang="zh-TW" altLang="en-US" sz="800" b="1" dirty="0"/>
            </a:p>
          </p:txBody>
        </p:sp>
      </p:grp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994F526-9D55-48FC-0DD6-A350743223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192310"/>
              </p:ext>
            </p:extLst>
          </p:nvPr>
        </p:nvGraphicFramePr>
        <p:xfrm>
          <a:off x="2843621" y="3198863"/>
          <a:ext cx="5675637" cy="12232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1997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 </a:t>
                      </a:r>
                      <a:r>
                        <a:rPr lang="en" altLang="zh-TW" sz="900" u="none" strike="noStrike" dirty="0">
                          <a:effectLst/>
                        </a:rPr>
                        <a:t>High isolation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5000 VRMS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DC input with zero-cross</a:t>
                      </a: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random-phase photo </a:t>
                      </a:r>
                      <a:r>
                        <a:rPr lang="en-MY" altLang="zh-TW" sz="900" dirty="0" err="1">
                          <a:solidFill>
                            <a:schemeClr val="tx1"/>
                          </a:solidFill>
                        </a:rPr>
                        <a:t>triac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 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v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Operating temperature range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- 40 °C to 100 °C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REACH &amp; RoHS compliance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v</a:t>
                      </a:r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MSL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Class 1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Safety approval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dirty="0"/>
                        <a:t>UL, VDE, and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865620"/>
                  </a:ext>
                </a:extLst>
              </a:tr>
            </a:tbl>
          </a:graphicData>
        </a:graphic>
      </p:graphicFrame>
      <p:grpSp>
        <p:nvGrpSpPr>
          <p:cNvPr id="52" name="群組 51">
            <a:extLst>
              <a:ext uri="{FF2B5EF4-FFF2-40B4-BE49-F238E27FC236}">
                <a16:creationId xmlns:a16="http://schemas.microsoft.com/office/drawing/2014/main" id="{CE639AF7-A820-40B8-F9EC-B6567A752700}"/>
              </a:ext>
            </a:extLst>
          </p:cNvPr>
          <p:cNvGrpSpPr/>
          <p:nvPr/>
        </p:nvGrpSpPr>
        <p:grpSpPr>
          <a:xfrm>
            <a:off x="2964906" y="1006186"/>
            <a:ext cx="4938468" cy="1887562"/>
            <a:chOff x="2958198" y="806704"/>
            <a:chExt cx="5432315" cy="2283952"/>
          </a:xfrm>
        </p:grpSpPr>
        <p:pic>
          <p:nvPicPr>
            <p:cNvPr id="1026" name="Picture 2" descr="How Does a Solenoid Control Valve Work? | Butterfly Valves">
              <a:hlinkClick r:id="rId10"/>
              <a:extLst>
                <a:ext uri="{FF2B5EF4-FFF2-40B4-BE49-F238E27FC236}">
                  <a16:creationId xmlns:a16="http://schemas.microsoft.com/office/drawing/2014/main" id="{57E17B08-4DDD-FF87-2DE5-F3FEC008B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168" y="915644"/>
              <a:ext cx="978544" cy="702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2C3C7C08-1540-A42F-4D9A-B28069860A57}"/>
                </a:ext>
              </a:extLst>
            </p:cNvPr>
            <p:cNvSpPr txBox="1"/>
            <p:nvPr/>
          </p:nvSpPr>
          <p:spPr>
            <a:xfrm>
              <a:off x="2958198" y="1624044"/>
              <a:ext cx="1335173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/>
                <a:t>Solenoid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/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valve controls</a:t>
              </a:r>
            </a:p>
          </p:txBody>
        </p:sp>
        <p:pic>
          <p:nvPicPr>
            <p:cNvPr id="1028" name="Picture 4" descr="Lighting Control System | ControlByWeb">
              <a:hlinkClick r:id="rId12"/>
              <a:extLst>
                <a:ext uri="{FF2B5EF4-FFF2-40B4-BE49-F238E27FC236}">
                  <a16:creationId xmlns:a16="http://schemas.microsoft.com/office/drawing/2014/main" id="{1A2213F4-4F7E-E7F7-2AD2-E3B22EAA3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63" y="810710"/>
              <a:ext cx="1322029" cy="88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6E377901-6271-AE9F-CCF0-76AC7FCAEA85}"/>
                </a:ext>
              </a:extLst>
            </p:cNvPr>
            <p:cNvSpPr txBox="1"/>
            <p:nvPr/>
          </p:nvSpPr>
          <p:spPr>
            <a:xfrm>
              <a:off x="4472525" y="1624044"/>
              <a:ext cx="964879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Lighting controls</a:t>
              </a:r>
            </a:p>
          </p:txBody>
        </p:sp>
        <p:pic>
          <p:nvPicPr>
            <p:cNvPr id="1030" name="Picture 6" descr="Electrical Motor Controls - D &amp; F Liquidators">
              <a:hlinkClick r:id="rId14"/>
              <a:extLst>
                <a:ext uri="{FF2B5EF4-FFF2-40B4-BE49-F238E27FC236}">
                  <a16:creationId xmlns:a16="http://schemas.microsoft.com/office/drawing/2014/main" id="{ADBF90E5-8612-FB37-AD5A-420CB9F1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117" y="806704"/>
              <a:ext cx="1126172" cy="801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A791131F-7F42-1597-9CAD-1D7E9480F8E8}"/>
                </a:ext>
              </a:extLst>
            </p:cNvPr>
            <p:cNvSpPr txBox="1"/>
            <p:nvPr/>
          </p:nvSpPr>
          <p:spPr>
            <a:xfrm>
              <a:off x="5873861" y="1624044"/>
              <a:ext cx="894347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Motor controls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B1A314D3-FDC5-F179-3643-1FC475C4E619}"/>
                </a:ext>
              </a:extLst>
            </p:cNvPr>
            <p:cNvSpPr txBox="1"/>
            <p:nvPr/>
          </p:nvSpPr>
          <p:spPr>
            <a:xfrm>
              <a:off x="7185824" y="1624044"/>
              <a:ext cx="1204689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Temperature controls</a:t>
              </a:r>
            </a:p>
          </p:txBody>
        </p:sp>
        <p:pic>
          <p:nvPicPr>
            <p:cNvPr id="1036" name="Picture 12" descr="What is Ambient Temperature? (with pictures)">
              <a:hlinkClick r:id="rId16"/>
              <a:extLst>
                <a:ext uri="{FF2B5EF4-FFF2-40B4-BE49-F238E27FC236}">
                  <a16:creationId xmlns:a16="http://schemas.microsoft.com/office/drawing/2014/main" id="{5261CBD1-592B-3BDC-895C-E85F61BE0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998" y="893813"/>
              <a:ext cx="550339" cy="72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9BC13F1D-47CA-4DCA-A951-90AB8ADDD1E3}"/>
                </a:ext>
              </a:extLst>
            </p:cNvPr>
            <p:cNvSpPr txBox="1"/>
            <p:nvPr/>
          </p:nvSpPr>
          <p:spPr>
            <a:xfrm>
              <a:off x="3604222" y="2675774"/>
              <a:ext cx="1349280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/>
                <a:t>Static AC power switches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55325497-5357-249A-D1D4-8F122A58A608}"/>
                </a:ext>
              </a:extLst>
            </p:cNvPr>
            <p:cNvSpPr txBox="1"/>
            <p:nvPr/>
          </p:nvSpPr>
          <p:spPr>
            <a:xfrm>
              <a:off x="5112376" y="2681005"/>
              <a:ext cx="977223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Solid state relays</a:t>
              </a: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3F1120B1-3616-9A0F-43E4-79C9A5F6714C}"/>
                </a:ext>
              </a:extLst>
            </p:cNvPr>
            <p:cNvSpPr txBox="1"/>
            <p:nvPr/>
          </p:nvSpPr>
          <p:spPr>
            <a:xfrm>
              <a:off x="6281690" y="2681005"/>
              <a:ext cx="1661851" cy="40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/>
                <a:t>Interfacing microprocessors to 115 to 240V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AC peripherals</a:t>
              </a:r>
            </a:p>
          </p:txBody>
        </p:sp>
        <p:pic>
          <p:nvPicPr>
            <p:cNvPr id="1038" name="Picture 14" descr="TIS 150-124 | TRACOPOWER TIS Switch Mode DIN Rail Power Supply, 115 → 240V  ac ac Input, 24V dc dc Output, 2A Output, 50W | RS">
              <a:hlinkClick r:id="rId18"/>
              <a:extLst>
                <a:ext uri="{FF2B5EF4-FFF2-40B4-BE49-F238E27FC236}">
                  <a16:creationId xmlns:a16="http://schemas.microsoft.com/office/drawing/2014/main" id="{FD83E6DC-B27D-54A8-5225-8E341D702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982" y="1982750"/>
              <a:ext cx="1335382" cy="75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Static Power Switching Unit - Automatic Ac Power Transfer Switch (Ats)  Exporter from Mumbai">
              <a:hlinkClick r:id="rId20"/>
              <a:extLst>
                <a:ext uri="{FF2B5EF4-FFF2-40B4-BE49-F238E27FC236}">
                  <a16:creationId xmlns:a16="http://schemas.microsoft.com/office/drawing/2014/main" id="{006EAA10-A107-98C3-990D-1B2AFBA3C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688" y="2199496"/>
              <a:ext cx="1061334" cy="364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5C26BE67-E699-2D82-33FB-C86AFC36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5425" y="1984964"/>
              <a:ext cx="757029" cy="726627"/>
            </a:xfrm>
            <a:prstGeom prst="rect">
              <a:avLst/>
            </a:prstGeom>
          </p:spPr>
        </p:pic>
      </p:grpSp>
      <p:pic>
        <p:nvPicPr>
          <p:cNvPr id="45" name="Picture 10">
            <a:hlinkClick r:id="rId23"/>
            <a:extLst>
              <a:ext uri="{FF2B5EF4-FFF2-40B4-BE49-F238E27FC236}">
                <a16:creationId xmlns:a16="http://schemas.microsoft.com/office/drawing/2014/main" id="{5B847459-C462-2CFC-1055-E283D901B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6819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群組 56">
            <a:extLst>
              <a:ext uri="{FF2B5EF4-FFF2-40B4-BE49-F238E27FC236}">
                <a16:creationId xmlns:a16="http://schemas.microsoft.com/office/drawing/2014/main" id="{949EBE95-BD20-0554-8682-56DC999E5331}"/>
              </a:ext>
            </a:extLst>
          </p:cNvPr>
          <p:cNvGrpSpPr/>
          <p:nvPr/>
        </p:nvGrpSpPr>
        <p:grpSpPr>
          <a:xfrm>
            <a:off x="954809" y="1032137"/>
            <a:ext cx="1048729" cy="1048729"/>
            <a:chOff x="844692" y="922020"/>
            <a:chExt cx="1268962" cy="1268962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EA93E9B9-1E05-A838-3CA2-CBE7BE809376}"/>
                </a:ext>
              </a:extLst>
            </p:cNvPr>
            <p:cNvSpPr/>
            <p:nvPr/>
          </p:nvSpPr>
          <p:spPr>
            <a:xfrm>
              <a:off x="844692" y="922020"/>
              <a:ext cx="1268962" cy="126896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6BFDB95A-251E-F5B0-3123-2EA9ED036FE4}"/>
                </a:ext>
              </a:extLst>
            </p:cNvPr>
            <p:cNvGrpSpPr/>
            <p:nvPr/>
          </p:nvGrpSpPr>
          <p:grpSpPr>
            <a:xfrm>
              <a:off x="933406" y="1307954"/>
              <a:ext cx="1087061" cy="559271"/>
              <a:chOff x="681153" y="1193415"/>
              <a:chExt cx="1591566" cy="818829"/>
            </a:xfrm>
          </p:grpSpPr>
          <p:pic>
            <p:nvPicPr>
              <p:cNvPr id="50" name="圖片 49">
                <a:extLst>
                  <a:ext uri="{FF2B5EF4-FFF2-40B4-BE49-F238E27FC236}">
                    <a16:creationId xmlns:a16="http://schemas.microsoft.com/office/drawing/2014/main" id="{0B364A65-4908-C343-D4E8-7D4853B1B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2484" y="1193415"/>
                <a:ext cx="790235" cy="609098"/>
              </a:xfrm>
              <a:prstGeom prst="rect">
                <a:avLst/>
              </a:prstGeom>
            </p:spPr>
          </p:pic>
          <p:pic>
            <p:nvPicPr>
              <p:cNvPr id="51" name="圖片 50">
                <a:extLst>
                  <a:ext uri="{FF2B5EF4-FFF2-40B4-BE49-F238E27FC236}">
                    <a16:creationId xmlns:a16="http://schemas.microsoft.com/office/drawing/2014/main" id="{BFA0E739-7418-9C77-DB80-7B9BEC8E4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153" y="1214991"/>
                <a:ext cx="822093" cy="797253"/>
              </a:xfrm>
              <a:prstGeom prst="rect">
                <a:avLst/>
              </a:prstGeom>
            </p:spPr>
          </p:pic>
        </p:grp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081D961D-CEF3-1F7F-BC74-E882B746E388}"/>
              </a:ext>
            </a:extLst>
          </p:cNvPr>
          <p:cNvSpPr txBox="1"/>
          <p:nvPr/>
        </p:nvSpPr>
        <p:spPr>
          <a:xfrm>
            <a:off x="2847014" y="655975"/>
            <a:ext cx="521113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208B499-81AC-8971-1358-075396BC3A0D}"/>
              </a:ext>
            </a:extLst>
          </p:cNvPr>
          <p:cNvSpPr txBox="1"/>
          <p:nvPr/>
        </p:nvSpPr>
        <p:spPr>
          <a:xfrm>
            <a:off x="2847013" y="2934730"/>
            <a:ext cx="557204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384815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</a:t>
            </a:r>
            <a:r>
              <a:rPr lang="en-US" altLang="zh-TW" dirty="0" err="1">
                <a:cs typeface="Calibri" panose="020F0502020204030204" pitchFamily="34" charset="0"/>
              </a:rPr>
              <a:t>Phototriac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DA7CC1E-0361-F459-8D19-07542D2D9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076313"/>
              </p:ext>
            </p:extLst>
          </p:nvPr>
        </p:nvGraphicFramePr>
        <p:xfrm>
          <a:off x="1661160" y="603323"/>
          <a:ext cx="7205034" cy="9608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16326">
                  <a:extLst>
                    <a:ext uri="{9D8B030D-6E8A-4147-A177-3AD203B41FA5}">
                      <a16:colId xmlns:a16="http://schemas.microsoft.com/office/drawing/2014/main" val="311312691"/>
                    </a:ext>
                  </a:extLst>
                </a:gridCol>
                <a:gridCol w="700042">
                  <a:extLst>
                    <a:ext uri="{9D8B030D-6E8A-4147-A177-3AD203B41FA5}">
                      <a16:colId xmlns:a16="http://schemas.microsoft.com/office/drawing/2014/main" val="113466675"/>
                    </a:ext>
                  </a:extLst>
                </a:gridCol>
                <a:gridCol w="655312">
                  <a:extLst>
                    <a:ext uri="{9D8B030D-6E8A-4147-A177-3AD203B41FA5}">
                      <a16:colId xmlns:a16="http://schemas.microsoft.com/office/drawing/2014/main" val="2664598784"/>
                    </a:ext>
                  </a:extLst>
                </a:gridCol>
                <a:gridCol w="1512059">
                  <a:extLst>
                    <a:ext uri="{9D8B030D-6E8A-4147-A177-3AD203B41FA5}">
                      <a16:colId xmlns:a16="http://schemas.microsoft.com/office/drawing/2014/main" val="3893084105"/>
                    </a:ext>
                  </a:extLst>
                </a:gridCol>
                <a:gridCol w="767001">
                  <a:extLst>
                    <a:ext uri="{9D8B030D-6E8A-4147-A177-3AD203B41FA5}">
                      <a16:colId xmlns:a16="http://schemas.microsoft.com/office/drawing/2014/main" val="2606283477"/>
                    </a:ext>
                  </a:extLst>
                </a:gridCol>
                <a:gridCol w="558149">
                  <a:extLst>
                    <a:ext uri="{9D8B030D-6E8A-4147-A177-3AD203B41FA5}">
                      <a16:colId xmlns:a16="http://schemas.microsoft.com/office/drawing/2014/main" val="3933007266"/>
                    </a:ext>
                  </a:extLst>
                </a:gridCol>
                <a:gridCol w="1066128">
                  <a:extLst>
                    <a:ext uri="{9D8B030D-6E8A-4147-A177-3AD203B41FA5}">
                      <a16:colId xmlns:a16="http://schemas.microsoft.com/office/drawing/2014/main" val="249850033"/>
                    </a:ext>
                  </a:extLst>
                </a:gridCol>
                <a:gridCol w="630017">
                  <a:extLst>
                    <a:ext uri="{9D8B030D-6E8A-4147-A177-3AD203B41FA5}">
                      <a16:colId xmlns:a16="http://schemas.microsoft.com/office/drawing/2014/main" val="3458118958"/>
                    </a:ext>
                  </a:extLst>
                </a:gridCol>
              </a:tblGrid>
              <a:tr h="250768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3127" marR="83127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071938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8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altLang="zh-TW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40565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FSS-305XP/W-T1V</a:t>
                      </a:r>
                    </a:p>
                  </a:txBody>
                  <a:tcPr marL="6707" marR="6707" marT="6707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Z.C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15,10,5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600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82257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FSS-306XP/W-T1V</a:t>
                      </a:r>
                    </a:p>
                  </a:txBody>
                  <a:tcPr marL="6707" marR="6707" marT="6707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R.P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15,10,5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600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959624"/>
                  </a:ext>
                </a:extLst>
              </a:tr>
            </a:tbl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BC07C77A-5C61-28B2-FABF-9E7B1BB6B694}"/>
              </a:ext>
            </a:extLst>
          </p:cNvPr>
          <p:cNvGrpSpPr/>
          <p:nvPr/>
        </p:nvGrpSpPr>
        <p:grpSpPr>
          <a:xfrm>
            <a:off x="620559" y="697487"/>
            <a:ext cx="866718" cy="866718"/>
            <a:chOff x="844692" y="922020"/>
            <a:chExt cx="1268962" cy="1268962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C3EA9E7-1D10-FF7B-FB47-043ECFAB198F}"/>
                </a:ext>
              </a:extLst>
            </p:cNvPr>
            <p:cNvSpPr/>
            <p:nvPr/>
          </p:nvSpPr>
          <p:spPr>
            <a:xfrm>
              <a:off x="844692" y="922020"/>
              <a:ext cx="1268962" cy="126896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6206CE70-4111-A5AF-0B81-3E1BBDCB6770}"/>
                </a:ext>
              </a:extLst>
            </p:cNvPr>
            <p:cNvGrpSpPr/>
            <p:nvPr/>
          </p:nvGrpSpPr>
          <p:grpSpPr>
            <a:xfrm>
              <a:off x="933406" y="1307954"/>
              <a:ext cx="1087061" cy="559271"/>
              <a:chOff x="681153" y="1193415"/>
              <a:chExt cx="1591566" cy="818829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0719EA63-5846-F7A3-CA65-43B7D67DC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2484" y="1193415"/>
                <a:ext cx="790235" cy="609098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729ADC73-DCF2-F602-2784-AA931B288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153" y="1214991"/>
                <a:ext cx="822093" cy="797253"/>
              </a:xfrm>
              <a:prstGeom prst="rect">
                <a:avLst/>
              </a:prstGeom>
            </p:spPr>
          </p:pic>
        </p:grpSp>
      </p:grp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54331"/>
              </p:ext>
            </p:extLst>
          </p:nvPr>
        </p:nvGraphicFramePr>
        <p:xfrm>
          <a:off x="1661161" y="1638478"/>
          <a:ext cx="7218186" cy="292586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52279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83073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912322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134590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245519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  <a:gridCol w="542742">
                  <a:extLst>
                    <a:ext uri="{9D8B030D-6E8A-4147-A177-3AD203B41FA5}">
                      <a16:colId xmlns:a16="http://schemas.microsoft.com/office/drawing/2014/main" val="2174137726"/>
                    </a:ext>
                  </a:extLst>
                </a:gridCol>
              </a:tblGrid>
              <a:tr h="2533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Applied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ON-state</a:t>
                      </a:r>
                    </a:p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S2S3A00F / S2S5A00F / S2S5FA0F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200 V lines, compact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0.05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S2S4A00F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200 V lines, compact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PC3SH11YFZAH / PC3SH13YFZAH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PC3SH21YFZBH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PC3SD12NTZAH / PC3SD11NTZBH /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PC3SD11NTZCH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    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8810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PC3SD21NTZAH / PC3SD21NTZBH /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PC3SD21NTZDH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3333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PC3SF11YVZAH / PC3SF11YVZBH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414070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PC3SF21YVZAH / PC3SF21YVZBH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19151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PC4SD11NTZCH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9522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PC4SD21NTZCH / PC4SD21NTZDH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8071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PC4SF11YTZBH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0194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PC4SF21YVZBH / PC4SF21YWPSH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983935"/>
                  </a:ext>
                </a:extLst>
              </a:tr>
            </a:tbl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E908B8FB-FC47-E3C5-C96D-6E3712E17DF2}"/>
              </a:ext>
            </a:extLst>
          </p:cNvPr>
          <p:cNvSpPr/>
          <p:nvPr/>
        </p:nvSpPr>
        <p:spPr>
          <a:xfrm>
            <a:off x="1548987" y="2396789"/>
            <a:ext cx="64519" cy="5982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67A71EA-A8F7-D9D5-6E80-D1967665849E}"/>
              </a:ext>
            </a:extLst>
          </p:cNvPr>
          <p:cNvSpPr/>
          <p:nvPr/>
        </p:nvSpPr>
        <p:spPr>
          <a:xfrm>
            <a:off x="1548987" y="3039510"/>
            <a:ext cx="64519" cy="1492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5" name="Picture 4">
            <a:hlinkClick r:id="rId4"/>
            <a:extLst>
              <a:ext uri="{FF2B5EF4-FFF2-40B4-BE49-F238E27FC236}">
                <a16:creationId xmlns:a16="http://schemas.microsoft.com/office/drawing/2014/main" id="{8F79C815-C59C-CC68-D05F-DF476BAB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388" y="1844981"/>
            <a:ext cx="547250" cy="5417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C3SH13YFZAX">
            <a:hlinkClick r:id="rId6"/>
            <a:extLst>
              <a:ext uri="{FF2B5EF4-FFF2-40B4-BE49-F238E27FC236}">
                <a16:creationId xmlns:a16="http://schemas.microsoft.com/office/drawing/2014/main" id="{394252C1-26EA-575E-BE90-32D06AD6F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40" t="-11509" r="-8134" b="-12018"/>
          <a:stretch/>
        </p:blipFill>
        <p:spPr bwMode="auto">
          <a:xfrm>
            <a:off x="924388" y="2435118"/>
            <a:ext cx="558776" cy="5417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C3SD21NTZ Series">
            <a:hlinkClick r:id="rId8"/>
            <a:extLst>
              <a:ext uri="{FF2B5EF4-FFF2-40B4-BE49-F238E27FC236}">
                <a16:creationId xmlns:a16="http://schemas.microsoft.com/office/drawing/2014/main" id="{D116F13B-AC34-810C-9BED-B6AB2FCB2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85" t="-7404" r="-7204" b="-4715"/>
          <a:stretch/>
        </p:blipFill>
        <p:spPr bwMode="auto">
          <a:xfrm>
            <a:off x="907655" y="3492615"/>
            <a:ext cx="580715" cy="5890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F3BFE8E-E7C8-4C9E-F948-A2B5670A1969}"/>
              </a:ext>
            </a:extLst>
          </p:cNvPr>
          <p:cNvSpPr/>
          <p:nvPr/>
        </p:nvSpPr>
        <p:spPr>
          <a:xfrm>
            <a:off x="1548987" y="1908070"/>
            <a:ext cx="64519" cy="408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84216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4575" y="3675827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1047" y="3675828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1987" y="3664512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41611" y="3703032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187" y="3705981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625523"/>
              </p:ext>
            </p:extLst>
          </p:nvPr>
        </p:nvGraphicFramePr>
        <p:xfrm>
          <a:off x="2799931" y="2820438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en-US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Double transfer mold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DIP4, DIP8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High collector-emitter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VCEO :</a:t>
                      </a:r>
                      <a:r>
                        <a:rPr lang="zh-TW" alt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80V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High isolation voltage between input and output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kV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Current transfer ratio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   Safety approval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2899373" y="1986059"/>
            <a:ext cx="89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P</a:t>
            </a:r>
            <a:r>
              <a:rPr kumimoji="1" lang="en-US" altLang="zh-TW" sz="900" dirty="0" err="1"/>
              <a:t>rogrammable</a:t>
            </a:r>
            <a:r>
              <a:rPr kumimoji="1" lang="en-US" altLang="zh-TW" sz="900" dirty="0"/>
              <a:t> controller</a:t>
            </a:r>
            <a:endParaRPr kumimoji="1" lang="zh-TW" altLang="en-US" sz="9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115124" y="2055309"/>
            <a:ext cx="6623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Facsimiles</a:t>
            </a:r>
            <a:endParaRPr kumimoji="1" lang="zh-TW" altLang="en-US" sz="9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98A978A-8CE2-8E7F-5A4A-EFD6F8796282}"/>
              </a:ext>
            </a:extLst>
          </p:cNvPr>
          <p:cNvSpPr txBox="1"/>
          <p:nvPr/>
        </p:nvSpPr>
        <p:spPr>
          <a:xfrm>
            <a:off x="5066977" y="2055309"/>
            <a:ext cx="7296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Telephones</a:t>
            </a:r>
            <a:endParaRPr kumimoji="1" lang="zh-TW" altLang="en-US" sz="900" dirty="0"/>
          </a:p>
        </p:txBody>
      </p:sp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863" y="1348829"/>
            <a:ext cx="536984" cy="5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4747" y="1317847"/>
            <a:ext cx="774145" cy="57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hlinkClick r:id="rId10"/>
            <a:extLst>
              <a:ext uri="{FF2B5EF4-FFF2-40B4-BE49-F238E27FC236}">
                <a16:creationId xmlns:a16="http://schemas.microsoft.com/office/drawing/2014/main" id="{3978C127-15D5-A4F8-6467-7D1DE338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600" y="788789"/>
            <a:ext cx="1156910" cy="1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62391F6-4A55-9EBF-7694-912D08E6C92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33" y="2482113"/>
            <a:ext cx="902394" cy="631271"/>
          </a:xfrm>
          <a:prstGeom prst="rect">
            <a:avLst/>
          </a:prstGeom>
        </p:spPr>
      </p:pic>
      <p:pic>
        <p:nvPicPr>
          <p:cNvPr id="25" name="Picture 2">
            <a:hlinkClick r:id="rId14"/>
            <a:extLst>
              <a:ext uri="{FF2B5EF4-FFF2-40B4-BE49-F238E27FC236}">
                <a16:creationId xmlns:a16="http://schemas.microsoft.com/office/drawing/2014/main" id="{DF858381-0025-FE3B-09F8-7A978975B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6" t="-17080" r="-8005" b="-13869"/>
          <a:stretch/>
        </p:blipFill>
        <p:spPr bwMode="auto">
          <a:xfrm>
            <a:off x="1041612" y="1096143"/>
            <a:ext cx="1079190" cy="95381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A5B4DA4E-1160-F87B-9117-515E9BAC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8036" y="1337012"/>
            <a:ext cx="788077" cy="5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4D098FD-7FAC-7869-0ED9-257F0AC3C378}"/>
              </a:ext>
            </a:extLst>
          </p:cNvPr>
          <p:cNvSpPr txBox="1"/>
          <p:nvPr/>
        </p:nvSpPr>
        <p:spPr>
          <a:xfrm>
            <a:off x="2799669" y="751225"/>
            <a:ext cx="4191682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C9FE7B4-D0FD-0E76-871B-43BF9D698F6E}"/>
              </a:ext>
            </a:extLst>
          </p:cNvPr>
          <p:cNvSpPr txBox="1"/>
          <p:nvPr/>
        </p:nvSpPr>
        <p:spPr>
          <a:xfrm>
            <a:off x="2799668" y="2543833"/>
            <a:ext cx="526996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484BA97-8982-00EC-F5A8-9E62D5DBEF2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803" y="2443673"/>
            <a:ext cx="1010440" cy="6988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00D977-5982-074C-237B-AD9DE96A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7183" y="1307731"/>
            <a:ext cx="842555" cy="63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5CED923-6B55-67BE-FBFE-18026928C9ED}"/>
              </a:ext>
            </a:extLst>
          </p:cNvPr>
          <p:cNvSpPr txBox="1"/>
          <p:nvPr/>
        </p:nvSpPr>
        <p:spPr>
          <a:xfrm>
            <a:off x="6086156" y="2055309"/>
            <a:ext cx="1130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Garage door opener</a:t>
            </a:r>
            <a:endParaRPr kumimoji="1" lang="zh-TW" altLang="en-US" sz="9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206DC20-9D48-B3D0-A00C-F659C4453B2D}"/>
              </a:ext>
            </a:extLst>
          </p:cNvPr>
          <p:cNvSpPr txBox="1"/>
          <p:nvPr/>
        </p:nvSpPr>
        <p:spPr>
          <a:xfrm>
            <a:off x="7477509" y="2055309"/>
            <a:ext cx="9028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Process control</a:t>
            </a:r>
            <a:endParaRPr kumimoji="1" lang="zh-TW" altLang="en-US" sz="900" dirty="0"/>
          </a:p>
        </p:txBody>
      </p:sp>
      <p:pic>
        <p:nvPicPr>
          <p:cNvPr id="1026" name="Picture 2" descr="Power Symbol Vector Images (over 660,000)">
            <a:hlinkClick r:id="rId20"/>
            <a:extLst>
              <a:ext uri="{FF2B5EF4-FFF2-40B4-BE49-F238E27FC236}">
                <a16:creationId xmlns:a16="http://schemas.microsoft.com/office/drawing/2014/main" id="{62F7B6C9-D979-A956-75C0-6C5029529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077" y="1309611"/>
            <a:ext cx="628157" cy="6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24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73658"/>
              </p:ext>
            </p:extLst>
          </p:nvPr>
        </p:nvGraphicFramePr>
        <p:xfrm>
          <a:off x="1577340" y="623967"/>
          <a:ext cx="7176275" cy="39347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97734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05428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478609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656019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189629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</a:tblGrid>
              <a:tr h="313624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906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Output type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PC357NJ0000F / PC451J00000F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PC367NJ0000F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PC354NJ0000F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PC364NJ0000F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PC355NJ0000F / PC452J00000F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8810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PC365NJ0000F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3333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PC3H7J00001H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414070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PC3HU7xYIP1B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insulation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191511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PC3H71xNIP1H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9522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PC3H3J00001H / PC3H4J00001H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80717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PC123XxYSZ1B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Reinforced insulation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01947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PC1231xNSZ1B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983935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PC817XxNSZ1B / PC851XNNSZ1H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727507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PC8171xNSZ1B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100653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PC852XNNSZ1H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34187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 - Transistor output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3" name="Picture 4">
            <a:hlinkClick r:id="rId3"/>
            <a:extLst>
              <a:ext uri="{FF2B5EF4-FFF2-40B4-BE49-F238E27FC236}">
                <a16:creationId xmlns:a16="http://schemas.microsoft.com/office/drawing/2014/main" id="{8C741D90-AC06-FFC1-B811-4C5843BE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664" y="1496676"/>
            <a:ext cx="728389" cy="7210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C3H7J00001H Series">
            <a:hlinkClick r:id="rId5"/>
            <a:extLst>
              <a:ext uri="{FF2B5EF4-FFF2-40B4-BE49-F238E27FC236}">
                <a16:creationId xmlns:a16="http://schemas.microsoft.com/office/drawing/2014/main" id="{AF756754-D8E7-FFB9-A523-77A99A32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72" y="2681794"/>
            <a:ext cx="710319" cy="5140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E3C1955-5955-B7B3-863D-43FEA8823932}"/>
              </a:ext>
            </a:extLst>
          </p:cNvPr>
          <p:cNvSpPr/>
          <p:nvPr/>
        </p:nvSpPr>
        <p:spPr>
          <a:xfrm>
            <a:off x="1467915" y="1200729"/>
            <a:ext cx="64519" cy="1282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E6AC5E3-D9F3-5A5D-40AD-E168E84E386C}"/>
              </a:ext>
            </a:extLst>
          </p:cNvPr>
          <p:cNvSpPr/>
          <p:nvPr/>
        </p:nvSpPr>
        <p:spPr>
          <a:xfrm>
            <a:off x="1467915" y="2604897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9841F84-21BB-20BF-BB8D-902D71A962EA}"/>
              </a:ext>
            </a:extLst>
          </p:cNvPr>
          <p:cNvSpPr/>
          <p:nvPr/>
        </p:nvSpPr>
        <p:spPr>
          <a:xfrm>
            <a:off x="1467915" y="3349235"/>
            <a:ext cx="64519" cy="1165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8" name="Picture 6" descr="PC123XxYSZ1B Series">
            <a:extLst>
              <a:ext uri="{FF2B5EF4-FFF2-40B4-BE49-F238E27FC236}">
                <a16:creationId xmlns:a16="http://schemas.microsoft.com/office/drawing/2014/main" id="{8066EC80-A871-D5AF-A235-51505F74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813" y="3636383"/>
            <a:ext cx="685583" cy="622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46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harp, PC400J00000F Transistor Output Optocoupler, Surface Mount, 5-Pin  Mini-Flat | RS">
            <a:hlinkClick r:id="rId3"/>
            <a:extLst>
              <a:ext uri="{FF2B5EF4-FFF2-40B4-BE49-F238E27FC236}">
                <a16:creationId xmlns:a16="http://schemas.microsoft.com/office/drawing/2014/main" id="{73D0A781-CDDE-1151-56F2-5F3A6D3E4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66" b="-6442"/>
          <a:stretch/>
        </p:blipFill>
        <p:spPr bwMode="auto">
          <a:xfrm>
            <a:off x="721666" y="1264112"/>
            <a:ext cx="692510" cy="6241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B2AFB1D-07CE-10B1-EB23-68F0CE8209E0}"/>
              </a:ext>
            </a:extLst>
          </p:cNvPr>
          <p:cNvSpPr/>
          <p:nvPr/>
        </p:nvSpPr>
        <p:spPr>
          <a:xfrm>
            <a:off x="1468135" y="1247135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E65F7D-39D4-0C03-D796-AB32F96C5954}"/>
              </a:ext>
            </a:extLst>
          </p:cNvPr>
          <p:cNvSpPr/>
          <p:nvPr/>
        </p:nvSpPr>
        <p:spPr>
          <a:xfrm>
            <a:off x="1467249" y="2014300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6980A346-6AFD-9061-9D29-4194306DC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029361"/>
              </p:ext>
            </p:extLst>
          </p:nvPr>
        </p:nvGraphicFramePr>
        <p:xfrm>
          <a:off x="1569630" y="623967"/>
          <a:ext cx="7176273" cy="209555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68582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101383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20801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2211493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874014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</a:tblGrid>
              <a:tr h="327553">
                <a:tc gridSpan="5">
                  <a:txBody>
                    <a:bodyPr/>
                    <a:lstStyle/>
                    <a:p>
                      <a:pPr marL="0" marR="0" lvl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3127" marR="83127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064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Output type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528" marR="7528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PC400J00000F / PC410LENIP0F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</a:p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5-pin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Digital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purpose, High response speed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8524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PC457L0NIP0F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</a:p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5-pin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Analog/Digital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High CMR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37800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PC923LRNSZ0F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base amplifier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For inverter control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1.5A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7800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PC925LENSZ0F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base amplifier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For inverter control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2.5A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</a:tbl>
          </a:graphicData>
        </a:graphic>
      </p:graphicFrame>
      <p:pic>
        <p:nvPicPr>
          <p:cNvPr id="2" name="圖片 1">
            <a:extLst>
              <a:ext uri="{FF2B5EF4-FFF2-40B4-BE49-F238E27FC236}">
                <a16:creationId xmlns:a16="http://schemas.microsoft.com/office/drawing/2014/main" id="{4CD2E617-1F90-2B7F-6D0F-D83DE3F1C5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98" y="1997178"/>
            <a:ext cx="695045" cy="6950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7FACC679-C2FD-6747-F64C-344BBA18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 - OPIC output</a:t>
            </a:r>
            <a:endParaRPr lang="zh-TW" alt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41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94552C-26B8-3427-218B-3E0CD3F09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805" y="1093066"/>
            <a:ext cx="1224100" cy="12241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959" y="3556743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431" y="3556744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7371" y="3545428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86995" y="3583948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71" y="3586897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91571"/>
              </p:ext>
            </p:extLst>
          </p:nvPr>
        </p:nvGraphicFramePr>
        <p:xfrm>
          <a:off x="2806281" y="2691472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en-US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   Zero crossing functionary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VOX : MAX. 35V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High repetitive peak off-state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VDRM : 400V ; 600V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High isolation voltage between input and output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Viso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( rms ) : 4.0kV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Superior noise immunity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</a:t>
                      </a:r>
                      <a:r>
                        <a:rPr lang="en-US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altLang="zh-TW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dt</a:t>
                      </a:r>
                      <a:r>
                        <a:rPr lang="en-US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: MIN. 100V/µs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   Safety approval: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Solid State Relay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707" y="2638690"/>
            <a:ext cx="1002696" cy="672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D8A9C2-B6F1-2540-7AD0-BA59BA9EF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488" y="1197753"/>
            <a:ext cx="828350" cy="8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1833B47-6323-DA90-7C4A-BF379D450975}"/>
              </a:ext>
            </a:extLst>
          </p:cNvPr>
          <p:cNvSpPr txBox="1"/>
          <p:nvPr/>
        </p:nvSpPr>
        <p:spPr>
          <a:xfrm>
            <a:off x="3083241" y="2035348"/>
            <a:ext cx="550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Heaters</a:t>
            </a:r>
            <a:endParaRPr kumimoji="1" lang="zh-TW" altLang="en-US" sz="9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DDBC17A-04A8-30A2-06E1-8FD3068B4209}"/>
              </a:ext>
            </a:extLst>
          </p:cNvPr>
          <p:cNvSpPr txBox="1"/>
          <p:nvPr/>
        </p:nvSpPr>
        <p:spPr>
          <a:xfrm>
            <a:off x="4404712" y="2035348"/>
            <a:ext cx="3978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TW" sz="900" dirty="0"/>
              <a:t>Fans</a:t>
            </a:r>
            <a:endParaRPr kumimoji="1" lang="zh-TW" altLang="en-US" sz="9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223F88C-9A09-64B2-5E12-DF0A37EFAC20}"/>
              </a:ext>
            </a:extLst>
          </p:cNvPr>
          <p:cNvSpPr txBox="1"/>
          <p:nvPr/>
        </p:nvSpPr>
        <p:spPr>
          <a:xfrm>
            <a:off x="5589742" y="2035348"/>
            <a:ext cx="5293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Motors</a:t>
            </a:r>
            <a:endParaRPr kumimoji="1" lang="zh-TW" altLang="en-US" sz="9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AC6CD7F-7D18-CA33-807C-57308A691D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0622" y="1159244"/>
            <a:ext cx="793065" cy="8155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AAD8430-DA92-32F0-8C7A-43B19882DD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5054" y="1180330"/>
            <a:ext cx="877573" cy="883504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A5BB278-09AA-EFB5-03CE-4FB7E736C76E}"/>
              </a:ext>
            </a:extLst>
          </p:cNvPr>
          <p:cNvSpPr txBox="1"/>
          <p:nvPr/>
        </p:nvSpPr>
        <p:spPr>
          <a:xfrm>
            <a:off x="2813333" y="751225"/>
            <a:ext cx="385416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92C8984-6BF3-B0B2-3625-B56618EFE14A}"/>
              </a:ext>
            </a:extLst>
          </p:cNvPr>
          <p:cNvSpPr txBox="1"/>
          <p:nvPr/>
        </p:nvSpPr>
        <p:spPr>
          <a:xfrm>
            <a:off x="2813333" y="2424787"/>
            <a:ext cx="566858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1EF40EE-BBFF-6D29-7DCA-2CA4FFF246A3}"/>
              </a:ext>
            </a:extLst>
          </p:cNvPr>
          <p:cNvSpPr txBox="1"/>
          <p:nvPr/>
        </p:nvSpPr>
        <p:spPr>
          <a:xfrm>
            <a:off x="6916433" y="2035348"/>
            <a:ext cx="797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White Goods</a:t>
            </a:r>
            <a:endParaRPr kumimoji="1" lang="zh-TW" altLang="en-US" sz="9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0399231-ED02-61BF-2969-A627FB60E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2052" y="1125172"/>
            <a:ext cx="1091046" cy="82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>
            <a:hlinkClick r:id="rId14"/>
            <a:extLst>
              <a:ext uri="{FF2B5EF4-FFF2-40B4-BE49-F238E27FC236}">
                <a16:creationId xmlns:a16="http://schemas.microsoft.com/office/drawing/2014/main" id="{5BF78398-96ED-D921-1534-E8127EBE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600" y="788789"/>
            <a:ext cx="1156910" cy="1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830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372877"/>
              </p:ext>
            </p:extLst>
          </p:nvPr>
        </p:nvGraphicFramePr>
        <p:xfrm>
          <a:off x="1548580" y="806848"/>
          <a:ext cx="7205035" cy="229469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5678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852985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405720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711783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077760">
                  <a:extLst>
                    <a:ext uri="{9D8B030D-6E8A-4147-A177-3AD203B41FA5}">
                      <a16:colId xmlns:a16="http://schemas.microsoft.com/office/drawing/2014/main" val="2174137726"/>
                    </a:ext>
                  </a:extLst>
                </a:gridCol>
              </a:tblGrid>
              <a:tr h="317730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36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Applied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ON-state</a:t>
                      </a:r>
                    </a:p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PR31MA11NTZH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0.06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PR32MA11NTZH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0.15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50114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PR33MF5 series / PR36MF5 series /</a:t>
                      </a:r>
                    </a:p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PR39MF5 series / PR3BMF5 series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0.3 / 0.6 / 0.9 / 1.2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PR36MF2 series / PR39MF2 series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0.6 / 0.9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Solid State Relay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0242" name="Picture 2" descr="PR22MA11NTZF Sharp Microelectronics | Relays | DigiKey">
            <a:hlinkClick r:id="rId2"/>
            <a:extLst>
              <a:ext uri="{FF2B5EF4-FFF2-40B4-BE49-F238E27FC236}">
                <a16:creationId xmlns:a16="http://schemas.microsoft.com/office/drawing/2014/main" id="{645CF561-3936-B3D9-4253-029CF2AF2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87" t="-8382" r="-4626" b="-8382"/>
          <a:stretch/>
        </p:blipFill>
        <p:spPr bwMode="auto">
          <a:xfrm>
            <a:off x="673135" y="1441715"/>
            <a:ext cx="706244" cy="72390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C59F93B-3468-CAC4-F74B-4494B695AA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45" y="2383300"/>
            <a:ext cx="683877" cy="6515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F897C23-BF12-BCE4-18F1-18DA0BBAB66F}"/>
              </a:ext>
            </a:extLst>
          </p:cNvPr>
          <p:cNvSpPr/>
          <p:nvPr/>
        </p:nvSpPr>
        <p:spPr>
          <a:xfrm>
            <a:off x="1443485" y="2280436"/>
            <a:ext cx="53322" cy="7962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1163DA2-7370-5BB4-C721-024F190D1303}"/>
              </a:ext>
            </a:extLst>
          </p:cNvPr>
          <p:cNvSpPr/>
          <p:nvPr/>
        </p:nvSpPr>
        <p:spPr>
          <a:xfrm>
            <a:off x="1440226" y="1453584"/>
            <a:ext cx="53322" cy="7239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9958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F4039EBC-A547-AFBC-251F-524D59CED216}"/>
              </a:ext>
            </a:extLst>
          </p:cNvPr>
          <p:cNvSpPr txBox="1">
            <a:spLocks/>
          </p:cNvSpPr>
          <p:nvPr/>
        </p:nvSpPr>
        <p:spPr>
          <a:xfrm>
            <a:off x="412694" y="3122006"/>
            <a:ext cx="8426862" cy="519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3347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Channel Service</a:t>
            </a:r>
          </a:p>
        </p:txBody>
      </p:sp>
    </p:spTree>
    <p:extLst>
      <p:ext uri="{BB962C8B-B14F-4D97-AF65-F5344CB8AC3E}">
        <p14:creationId xmlns:p14="http://schemas.microsoft.com/office/powerpoint/2010/main" val="3894724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099335"/>
            <a:ext cx="8426862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Laser Diode</a:t>
            </a:r>
          </a:p>
        </p:txBody>
      </p:sp>
    </p:spTree>
    <p:extLst>
      <p:ext uri="{BB962C8B-B14F-4D97-AF65-F5344CB8AC3E}">
        <p14:creationId xmlns:p14="http://schemas.microsoft.com/office/powerpoint/2010/main" val="2688649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246433" y="28418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17886" y="28418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239001" y="35585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17887" y="35427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1967547" y="28418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23655" y="1877447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biologically relevant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027" y="739678"/>
            <a:ext cx="1140861" cy="22288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484DB0B4-9423-E330-FFFB-4A70858E6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057" y="1098611"/>
            <a:ext cx="614276" cy="672143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178" y="1111986"/>
            <a:ext cx="872574" cy="60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686632" y="1877447"/>
            <a:ext cx="9428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Particle Counter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9B3D1D4B-6E4F-95D2-E827-8C2FD5A5B4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1916" y="1098611"/>
            <a:ext cx="933814" cy="602394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7077950" y="1877447"/>
            <a:ext cx="4876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VR/AR</a:t>
            </a: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86" y="42510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17888" y="26417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244978" y="26417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1974981" y="26417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17888" y="34077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246435" y="34077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7" y="28789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332621" y="28789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083471" y="28789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627210" y="36080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363191" y="36377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07364" y="708646"/>
            <a:ext cx="499627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07363" y="2244047"/>
            <a:ext cx="557538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5464"/>
              </p:ext>
            </p:extLst>
          </p:nvPr>
        </p:nvGraphicFramePr>
        <p:xfrm>
          <a:off x="3107363" y="2547024"/>
          <a:ext cx="5575383" cy="2018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Item-UV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baseline="0" dirty="0">
                          <a:effectLst/>
                        </a:rPr>
                        <a:t>ø5.6 mm</a:t>
                      </a:r>
                      <a:endParaRPr lang="en-US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395</a:t>
                      </a:r>
                      <a:r>
                        <a:rPr lang="en" sz="900" u="none" strike="noStrike" baseline="0" dirty="0">
                          <a:effectLst/>
                        </a:rPr>
                        <a:t> nm ~ 406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Item-Blue laser Diode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baseline="0" dirty="0">
                          <a:effectLst/>
                        </a:rPr>
                        <a:t>ø3.8 mm , 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ø5.6 mm, ø9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435</a:t>
                      </a:r>
                      <a:r>
                        <a:rPr lang="en" altLang="zh-TW" sz="900" u="none" strike="noStrike" baseline="0" dirty="0">
                          <a:effectLst/>
                        </a:rPr>
                        <a:t> nm ~ 487 nm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309" y="11108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404000" y="18779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5238" y="1127914"/>
            <a:ext cx="695976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標題 1">
            <a:extLst>
              <a:ext uri="{FF2B5EF4-FFF2-40B4-BE49-F238E27FC236}">
                <a16:creationId xmlns:a16="http://schemas.microsoft.com/office/drawing/2014/main" id="{2E2C0174-EB9C-2AB0-F26E-33201E7F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 - </a:t>
            </a:r>
            <a:r>
              <a:rPr lang="en-US" altLang="zh-TW" dirty="0">
                <a:solidFill>
                  <a:srgbClr val="7030A0"/>
                </a:solidFill>
                <a:cs typeface="Calibri" panose="020F0502020204030204" pitchFamily="34" charset="0"/>
              </a:rPr>
              <a:t>UV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/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00B0F0"/>
                </a:solidFill>
                <a:cs typeface="Calibri" panose="020F0502020204030204" pitchFamily="34" charset="0"/>
              </a:rPr>
              <a:t>Blue</a:t>
            </a:r>
            <a:endParaRPr lang="zh-TW" altLang="en-US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99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 - </a:t>
            </a:r>
            <a:r>
              <a:rPr lang="en-US" altLang="zh-TW" dirty="0">
                <a:solidFill>
                  <a:srgbClr val="7030A0"/>
                </a:solidFill>
                <a:cs typeface="Calibri" panose="020F0502020204030204" pitchFamily="34" charset="0"/>
              </a:rPr>
              <a:t>UV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/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00B0F0"/>
                </a:solidFill>
                <a:cs typeface="Calibri" panose="020F0502020204030204" pitchFamily="34" charset="0"/>
              </a:rPr>
              <a:t>Blue</a:t>
            </a:r>
            <a:endParaRPr lang="zh-TW" altLang="en-US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421950"/>
              </p:ext>
            </p:extLst>
          </p:nvPr>
        </p:nvGraphicFramePr>
        <p:xfrm>
          <a:off x="1858610" y="750614"/>
          <a:ext cx="7073489" cy="36637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5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48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06058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14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GH0393AA2G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GH0401FA2G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-10 to +75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GH0401FA2K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155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+75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GH04W10A2GC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0 to +50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325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GH0406AA2G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700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600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120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420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GH04V01A2G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125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625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GH04C05W9G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3600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+45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GH04C05W9G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45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GH04C05V9G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 to +35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4.6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440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GH04C03Z9G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2800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260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1.85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GH04C06X9G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48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GH04580A2G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+70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5.1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24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GH04C01A2G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1200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6.5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GH04C01B2G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1800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26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GH04590A5G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5.2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ø3.8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GH04850B2G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487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-10 to +60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487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pSp>
        <p:nvGrpSpPr>
          <p:cNvPr id="26" name="群組 25">
            <a:extLst>
              <a:ext uri="{FF2B5EF4-FFF2-40B4-BE49-F238E27FC236}">
                <a16:creationId xmlns:a16="http://schemas.microsoft.com/office/drawing/2014/main" id="{0A0E6AA5-2CCB-612D-F65E-CC4CEDD9EADF}"/>
              </a:ext>
            </a:extLst>
          </p:cNvPr>
          <p:cNvGrpSpPr/>
          <p:nvPr/>
        </p:nvGrpSpPr>
        <p:grpSpPr>
          <a:xfrm>
            <a:off x="276990" y="1055414"/>
            <a:ext cx="1450191" cy="2183964"/>
            <a:chOff x="245240" y="1059877"/>
            <a:chExt cx="1450191" cy="218396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035BA0E-0070-3AA9-FE9F-C5C0B27359C6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0B13CD3-4287-BC99-EB25-C59B6836FB18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B953AC2-E8D1-E432-D5A8-ED4642C25528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BC4A363-F264-4AD6-B444-5317106657F4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1BA5BB6-092D-24DF-D68D-1A7FEECF27CE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1E458633-733D-5497-752E-043FE8ED660F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759B407A-5EF4-A072-1AED-C9C026B43C5B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532C63FA-F2AE-F2A5-AAE4-97E6DEDB75CC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413B0A3-BC1F-8FF1-F825-304B590D2838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0E68650F-0FD0-5493-07A0-6BA7F7F9B191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C4BF5F8-EEF0-5EAC-8BF6-4CAF592CE9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BB553932-A74F-3B83-CB22-FF03F6442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B987C77-E742-EF37-29C2-78092F298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C4F6314C-92EB-2D78-9C34-B64B23CC8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EB11901-6168-3132-CAFE-82D244E98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61649B45-A1EE-52D0-5DD8-154261DF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7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48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322633" y="28799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94086" y="28799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315201" y="35966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94087" y="35808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2043747" y="28799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88634" y="1890147"/>
            <a:ext cx="11512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Robotic pool cleaner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7740695" y="18906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227" y="777778"/>
            <a:ext cx="1140861" cy="222884"/>
          </a:xfrm>
          <a:prstGeom prst="rect">
            <a:avLst/>
          </a:prstGeom>
        </p:spPr>
      </p:pic>
      <p:pic>
        <p:nvPicPr>
          <p:cNvPr id="42" name="Picture 2" descr="Best LED projectors to buy in India for 2021 | Business Insider India">
            <a:hlinkClick r:id="rId4"/>
            <a:extLst>
              <a:ext uri="{FF2B5EF4-FFF2-40B4-BE49-F238E27FC236}">
                <a16:creationId xmlns:a16="http://schemas.microsoft.com/office/drawing/2014/main" id="{0E87312C-1091-FE21-753D-12C4F1520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953" y="1071121"/>
            <a:ext cx="681984" cy="68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503075" y="1877180"/>
            <a:ext cx="6174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Projector</a:t>
            </a: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86" y="42891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94088" y="26798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321178" y="26798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2051181" y="26798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94088" y="34458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322635" y="34458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27" y="29170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408821" y="29170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159671" y="29170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703410" y="36461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439391" y="36758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83563" y="746746"/>
            <a:ext cx="5675639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83563" y="2282147"/>
            <a:ext cx="5675639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523399"/>
              </p:ext>
            </p:extLst>
          </p:nvPr>
        </p:nvGraphicFramePr>
        <p:xfrm>
          <a:off x="3183563" y="2572424"/>
          <a:ext cx="5675640" cy="2129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Item-Green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ø3.8 mm , ø5.6 mm, ø9 mm, t1.8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515</a:t>
                      </a:r>
                      <a:r>
                        <a:rPr lang="en" sz="900" u="none" strike="noStrike" baseline="0" dirty="0">
                          <a:effectLst/>
                        </a:rPr>
                        <a:t> nm ~ 520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1650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Item-Red laser Diode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ø3.3 mm ,ø3.8 mm, ø5.6 mm, ø9 mm, t1.8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638</a:t>
                      </a:r>
                      <a:r>
                        <a:rPr lang="en" altLang="zh-TW" sz="900" u="none" strike="noStrike" baseline="0" dirty="0">
                          <a:effectLst/>
                        </a:rPr>
                        <a:t> nm ~ 660nm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1210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509" y="11489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947" y="1084088"/>
            <a:ext cx="916781" cy="75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115" y="1070779"/>
            <a:ext cx="833611" cy="83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423" y="999163"/>
            <a:ext cx="511866" cy="88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291064" y="1904390"/>
            <a:ext cx="11769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Laser Distance Meter</a:t>
            </a:r>
            <a:endParaRPr kumimoji="1" lang="en-US" altLang="zh-TW" sz="9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524" y="1053078"/>
            <a:ext cx="885825" cy="8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6538118" y="1904390"/>
            <a:ext cx="10246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Measuring Device</a:t>
            </a:r>
            <a:endParaRPr kumimoji="1" lang="en-US" altLang="zh-TW" sz="900" dirty="0"/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9F6A3C03-E4BD-EB6D-8D8A-FB05ED15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00B050"/>
                </a:solidFill>
                <a:cs typeface="Calibri" panose="020F0502020204030204" pitchFamily="34" charset="0"/>
              </a:rPr>
              <a:t>Green </a:t>
            </a:r>
            <a:r>
              <a:rPr lang="en-US" altLang="zh-TW" dirty="0">
                <a:cs typeface="Calibri" panose="020F0502020204030204" pitchFamily="34" charset="0"/>
              </a:rPr>
              <a:t>/ </a:t>
            </a:r>
            <a:r>
              <a:rPr lang="en-US" altLang="zh-TW" dirty="0">
                <a:solidFill>
                  <a:srgbClr val="FF0000"/>
                </a:solidFill>
                <a:cs typeface="Calibri" panose="020F0502020204030204" pitchFamily="34" charset="0"/>
              </a:rPr>
              <a:t>Red</a:t>
            </a:r>
            <a:endParaRPr lang="zh-TW" altLang="en-US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03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00B050"/>
                </a:solidFill>
                <a:cs typeface="Calibri" panose="020F0502020204030204" pitchFamily="34" charset="0"/>
              </a:rPr>
              <a:t>Green</a:t>
            </a:r>
            <a:endParaRPr lang="zh-TW" altLang="en-US" dirty="0">
              <a:solidFill>
                <a:srgbClr val="00B05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769066"/>
              </p:ext>
            </p:extLst>
          </p:nvPr>
        </p:nvGraphicFramePr>
        <p:xfrm>
          <a:off x="1858610" y="750614"/>
          <a:ext cx="7073492" cy="3078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2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4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7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915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812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05035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12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GH15230H8C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GH05230H2KC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GH05250F2K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GH05280E2KC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GH05280E5K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GH0521DE2G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GH05290A5G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GH0521DE5G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GH0523AD2G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GH05C01A9G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GH05C01C9G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1" name="Picture 4">
            <a:extLst>
              <a:ext uri="{FF2B5EF4-FFF2-40B4-BE49-F238E27FC236}">
                <a16:creationId xmlns:a16="http://schemas.microsoft.com/office/drawing/2014/main" id="{893680D4-4B2E-A527-0298-5FAB5268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7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D838E22F-50C0-363F-FB01-3BFE70F739C6}"/>
              </a:ext>
            </a:extLst>
          </p:cNvPr>
          <p:cNvGrpSpPr/>
          <p:nvPr/>
        </p:nvGrpSpPr>
        <p:grpSpPr>
          <a:xfrm>
            <a:off x="276990" y="1055414"/>
            <a:ext cx="1450191" cy="2183964"/>
            <a:chOff x="245240" y="1059877"/>
            <a:chExt cx="1450191" cy="2183964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2BFD20F-1038-1551-C1E9-031ECA96572B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F70E2C1-F62D-8EFB-1494-95ADAD01BBC4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F46982C-B719-4A50-F133-B34E0374D9D2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95DD5D23-B615-90F7-08C0-2ED12C7E3008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3701879-C0EC-6E39-CFB1-A8A433E668D2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113498AB-7373-0AB7-53D2-C72C3C45CB48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FE88A7ED-4499-6735-DA16-0B4E0EAA748F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4275AE9F-677F-1A82-9D67-693081AA0B89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8A2723D-0116-35BF-789D-A24408293869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D0028A06-DB1F-8F93-5CB1-BFFF6F0806E3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19D6DBC1-55FE-63E6-623B-E6C83E360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EA9B9816-F270-08C1-F0EB-DABD905E3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154F62B3-5DD4-47E9-836B-4898385F6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FFD3DABC-92DE-2E32-F249-9D4E264AA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745412B4-512E-8DF5-7F89-0BD8028B0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884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FF0000"/>
                </a:solidFill>
                <a:cs typeface="Calibri" panose="020F0502020204030204" pitchFamily="34" charset="0"/>
              </a:rPr>
              <a:t>Red</a:t>
            </a:r>
            <a:endParaRPr lang="zh-TW" altLang="en-US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54110"/>
              </p:ext>
            </p:extLst>
          </p:nvPr>
        </p:nvGraphicFramePr>
        <p:xfrm>
          <a:off x="1858610" y="750614"/>
          <a:ext cx="7088358" cy="3778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9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8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7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5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412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06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11680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482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GH06C01A9G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GH06C02B9G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(tbd)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GH06330A2G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GH0631IA2GC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GH0632BA2GC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GH0637AA2G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GH0631CA5GC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GH0631IA5G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GH1631AA8C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GH0652CA2GC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GH06610A2KC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-40 to +90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GH06P25A2CC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GH06510F4A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GH16P32B8C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28EA50D7-F625-4A98-AF3D-E4F34355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2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72D6C22D-DF8E-7C71-17C4-29EE710E9066}"/>
              </a:ext>
            </a:extLst>
          </p:cNvPr>
          <p:cNvGrpSpPr/>
          <p:nvPr/>
        </p:nvGrpSpPr>
        <p:grpSpPr>
          <a:xfrm>
            <a:off x="283340" y="1055414"/>
            <a:ext cx="1450191" cy="2183964"/>
            <a:chOff x="245240" y="1059877"/>
            <a:chExt cx="1450191" cy="218396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874698D-A2EE-1F2D-61B3-0DC06DAA0B83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B1411EF-A8A3-8286-4033-EC08A2D2C859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E0004AC-0964-DB96-3C0C-08B413934C77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321564E-261C-63D2-1952-342C2472D4B8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705D26D-310D-9FBF-68A9-1F509A6FA61B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445A2B4B-34F8-1D46-5654-DE98024EE6E3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C0807818-EF15-8184-18FD-106D3799488B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2E460CF6-1FAB-7A76-B741-78867B7C70A5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AF0499E-65D8-03FD-80AC-AA3F2EC880CE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6A9A2232-4B34-460E-0F4D-D7BC50B68BEF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84E791C-B945-7A3B-FA59-F4ECBBEBD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F84AF68-61D2-A6C2-31A8-9FEFBD342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A36D5D9-7BED-55F3-E3C2-35006B737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203E5CE7-9221-EBB6-2A88-34893D2B4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273AA27-4E4A-8F09-EADD-502F76512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050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290883" y="27402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62336" y="27402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283451" y="34569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62337" y="34411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2011997" y="27402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17305" y="1750447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biologically relevant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826941" y="1750447"/>
            <a:ext cx="8002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Range Finder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77" y="638078"/>
            <a:ext cx="1140861" cy="22288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484DB0B4-9423-E330-FFFB-4A70858E6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707" y="971611"/>
            <a:ext cx="614276" cy="672143"/>
          </a:xfrm>
          <a:prstGeom prst="rect">
            <a:avLst/>
          </a:prstGeom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36" y="41494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62338" y="25401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289428" y="25401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2019431" y="25401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62338" y="33061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290885" y="33061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277" y="27773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377071" y="27773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127921" y="27773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671660" y="35064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407641" y="35361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01013" y="607046"/>
            <a:ext cx="389033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01013" y="2142447"/>
            <a:ext cx="557538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20236"/>
              </p:ext>
            </p:extLst>
          </p:nvPr>
        </p:nvGraphicFramePr>
        <p:xfrm>
          <a:off x="3101013" y="2445424"/>
          <a:ext cx="5575383" cy="1064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Item-IR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ø3.3 mm , ø5.6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baseline="0" dirty="0">
                          <a:effectLst/>
                        </a:rPr>
                        <a:t>785 nm ~ 940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009" y="10092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4214" y="1024273"/>
            <a:ext cx="985672" cy="62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397650" y="17509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888" y="1000914"/>
            <a:ext cx="695976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標題 1">
            <a:extLst>
              <a:ext uri="{FF2B5EF4-FFF2-40B4-BE49-F238E27FC236}">
                <a16:creationId xmlns:a16="http://schemas.microsoft.com/office/drawing/2014/main" id="{93ECAD9A-58D4-0188-6F34-198E99BB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C00000"/>
                </a:solidFill>
                <a:cs typeface="Calibri" panose="020F0502020204030204" pitchFamily="34" charset="0"/>
              </a:rPr>
              <a:t>IR</a:t>
            </a:r>
            <a:endParaRPr lang="zh-TW" altLang="en-US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23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C00000"/>
                </a:solidFill>
                <a:cs typeface="Calibri" panose="020F0502020204030204" pitchFamily="34" charset="0"/>
              </a:rPr>
              <a:t>IR</a:t>
            </a:r>
            <a:endParaRPr lang="zh-TW" altLang="en-US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090242"/>
              </p:ext>
            </p:extLst>
          </p:nvPr>
        </p:nvGraphicFramePr>
        <p:xfrm>
          <a:off x="1858610" y="750614"/>
          <a:ext cx="7059556" cy="2563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4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3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37000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6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Wavelength(Peak)Ap(nm)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GH07P28F4C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GH0832BA2K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GH0832FA2G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GH0852WA2G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GH0942FA2G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GH0942WA2G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2A03DE21-727C-4F34-2449-25DF02646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2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953A930D-F455-7313-9807-B56713AB9B42}"/>
              </a:ext>
            </a:extLst>
          </p:cNvPr>
          <p:cNvGrpSpPr/>
          <p:nvPr/>
        </p:nvGrpSpPr>
        <p:grpSpPr>
          <a:xfrm>
            <a:off x="245240" y="1055414"/>
            <a:ext cx="1450191" cy="2183964"/>
            <a:chOff x="245240" y="1059877"/>
            <a:chExt cx="1450191" cy="218396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8903B78-65CB-B2A8-1A82-DCE84A39A002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EFD8A27-97AF-0B29-AAC1-87BAC98CD765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CA2ADE2-9BF6-C9CC-44BC-8253C4101236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E207476-4735-BE0E-4239-28C3C6075D32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FC37739-5826-32CF-69E5-12A7EFFD7AA3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321A815D-1D24-8275-190B-ADC6BBEB3225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4AAC13B8-3855-D4B4-AEF4-27B03F4A8B6A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59C84217-C59D-0D43-7D89-F93C9B502164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B801DE7D-FA2A-92D6-9B6A-63573ED47762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C77FCA5A-328E-A609-25F0-E1BFD9C1C94E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693EAD2-F263-A47A-B045-88586D48B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560F9F9-5255-64E8-5E63-BA849AD0E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3971D136-AB02-1402-4109-2D277790E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776C8C7-98A9-991B-BCFF-DF332398B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3ED80FEC-2288-E2C6-DF68-FF42EB52D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601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7096" y="3099335"/>
            <a:ext cx="8438058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MEMS Microphones</a:t>
            </a:r>
          </a:p>
        </p:txBody>
      </p:sp>
    </p:spTree>
    <p:extLst>
      <p:ext uri="{BB962C8B-B14F-4D97-AF65-F5344CB8AC3E}">
        <p14:creationId xmlns:p14="http://schemas.microsoft.com/office/powerpoint/2010/main" val="2366907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098007"/>
              </p:ext>
            </p:extLst>
          </p:nvPr>
        </p:nvGraphicFramePr>
        <p:xfrm>
          <a:off x="3117626" y="2566840"/>
          <a:ext cx="3312387" cy="1776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1390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690997">
                  <a:extLst>
                    <a:ext uri="{9D8B030D-6E8A-4147-A177-3AD203B41FA5}">
                      <a16:colId xmlns:a16="http://schemas.microsoft.com/office/drawing/2014/main" val="2542350153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Own IC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Own IP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Has ANC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Support Hig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 Pressure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Low Power Consumption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Our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Own Rnd, Supports Customization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Different Sensor Types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+ Different ASI Types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8" name="圖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65" y="1232994"/>
            <a:ext cx="1667864" cy="877840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55838466-55B2-8D8E-40EC-D589E5F84A40}"/>
              </a:ext>
            </a:extLst>
          </p:cNvPr>
          <p:cNvGrpSpPr/>
          <p:nvPr/>
        </p:nvGrpSpPr>
        <p:grpSpPr>
          <a:xfrm>
            <a:off x="432856" y="3403991"/>
            <a:ext cx="1971148" cy="757382"/>
            <a:chOff x="194732" y="3374842"/>
            <a:chExt cx="2385089" cy="916432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295E7DC0-1777-DC33-DD44-E209F87CD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893" y="3499181"/>
              <a:ext cx="271397" cy="226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6C9D17B-D7B0-5000-C229-907C2CACC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6104" b="49153"/>
            <a:stretch/>
          </p:blipFill>
          <p:spPr>
            <a:xfrm>
              <a:off x="875457" y="3526385"/>
              <a:ext cx="349892" cy="185900"/>
            </a:xfrm>
            <a:prstGeom prst="rect">
              <a:avLst/>
            </a:prstGeom>
          </p:spPr>
        </p:pic>
        <p:pic>
          <p:nvPicPr>
            <p:cNvPr id="2" name="Picture 2" descr="Automotive Solutions | Efinix, Inc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71" y="3450825"/>
              <a:ext cx="314102" cy="31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What Is Difference Between ISO 9001 and IATF 1694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631" y="3374842"/>
              <a:ext cx="873190" cy="4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Apple CarPlay not working for users after iOS 14.6, workarounds insid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32" y="3923879"/>
              <a:ext cx="778379" cy="36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226A17EE-9DFF-7CF1-54C5-3540C80278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10" y="654706"/>
            <a:ext cx="1724071" cy="361404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6A68F447-0A2B-AC18-C774-6995FEB595FC}"/>
              </a:ext>
            </a:extLst>
          </p:cNvPr>
          <p:cNvGrpSpPr/>
          <p:nvPr/>
        </p:nvGrpSpPr>
        <p:grpSpPr>
          <a:xfrm>
            <a:off x="476719" y="2436098"/>
            <a:ext cx="2548475" cy="844539"/>
            <a:chOff x="276821" y="2372599"/>
            <a:chExt cx="2803322" cy="844538"/>
          </a:xfrm>
        </p:grpSpPr>
        <p:sp>
          <p:nvSpPr>
            <p:cNvPr id="47" name="文字方塊 15"/>
            <p:cNvSpPr txBox="1">
              <a:spLocks noChangeArrowheads="1"/>
            </p:cNvSpPr>
            <p:nvPr/>
          </p:nvSpPr>
          <p:spPr bwMode="auto">
            <a:xfrm>
              <a:off x="1444191" y="2893912"/>
              <a:ext cx="1635952" cy="28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676" tIns="37838" rIns="75676" bIns="37838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Work in high temperature</a:t>
              </a:r>
              <a:b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environment </a:t>
              </a:r>
              <a:endParaRPr lang="zh-TW" altLang="en-US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D4B2D633-32E2-D053-DED4-290BFE079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72" y="2407308"/>
              <a:ext cx="1066834" cy="356838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6771F4A-BDD8-F0F0-300C-9E80D6DD5EED}"/>
                </a:ext>
              </a:extLst>
            </p:cNvPr>
            <p:cNvSpPr txBox="1"/>
            <p:nvPr/>
          </p:nvSpPr>
          <p:spPr>
            <a:xfrm>
              <a:off x="1455654" y="2390614"/>
              <a:ext cx="1281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SNR</a:t>
              </a:r>
            </a:p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Tolerance ~±0.25 dB </a:t>
              </a:r>
              <a:endParaRPr lang="en" altLang="zh-TW" sz="800" dirty="0">
                <a:effectLst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DDFCF99-221D-77B5-8278-EECC8B98CF0C}"/>
                </a:ext>
              </a:extLst>
            </p:cNvPr>
            <p:cNvSpPr/>
            <p:nvPr/>
          </p:nvSpPr>
          <p:spPr>
            <a:xfrm flipV="1">
              <a:off x="276821" y="2838127"/>
              <a:ext cx="2589373" cy="3790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9B22EBCC-B314-9BEA-72CE-3AD99C30B5D7}"/>
                </a:ext>
              </a:extLst>
            </p:cNvPr>
            <p:cNvSpPr txBox="1"/>
            <p:nvPr/>
          </p:nvSpPr>
          <p:spPr>
            <a:xfrm>
              <a:off x="344486" y="2893912"/>
              <a:ext cx="1064720" cy="276999"/>
            </a:xfrm>
            <a:prstGeom prst="rect">
              <a:avLst/>
            </a:prstGeom>
            <a:solidFill>
              <a:srgbClr val="A3AAB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Wingdings" panose="05000000000000000000" pitchFamily="2" charset="2"/>
                </a:rPr>
                <a:t>Automotive</a:t>
              </a:r>
              <a:endParaRPr lang="zh-TW" altLang="en-US" sz="1200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B334B96-7792-9EE6-9899-259A75495255}"/>
                </a:ext>
              </a:extLst>
            </p:cNvPr>
            <p:cNvSpPr/>
            <p:nvPr/>
          </p:nvSpPr>
          <p:spPr>
            <a:xfrm flipV="1">
              <a:off x="276821" y="2372599"/>
              <a:ext cx="2589373" cy="4169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4C4137CB-C943-B497-2105-451A57758F0B}"/>
              </a:ext>
            </a:extLst>
          </p:cNvPr>
          <p:cNvGrpSpPr/>
          <p:nvPr/>
        </p:nvGrpSpPr>
        <p:grpSpPr>
          <a:xfrm>
            <a:off x="3338730" y="1082769"/>
            <a:ext cx="5164927" cy="1057825"/>
            <a:chOff x="3339892" y="1046842"/>
            <a:chExt cx="5681421" cy="1163608"/>
          </a:xfrm>
        </p:grpSpPr>
        <p:pic>
          <p:nvPicPr>
            <p:cNvPr id="29" name="圖片 14"/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39892" y="1120513"/>
              <a:ext cx="889160" cy="684923"/>
            </a:xfrm>
            <a:prstGeom prst="rect">
              <a:avLst/>
            </a:prstGeom>
          </p:spPr>
        </p:pic>
        <p:pic>
          <p:nvPicPr>
            <p:cNvPr id="30" name="圖片 14"/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1034" y="1046842"/>
              <a:ext cx="740776" cy="748132"/>
            </a:xfrm>
            <a:prstGeom prst="rect">
              <a:avLst/>
            </a:prstGeom>
          </p:spPr>
        </p:pic>
        <p:pic>
          <p:nvPicPr>
            <p:cNvPr id="32" name="圖片 2"/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7658" y="1071594"/>
              <a:ext cx="861300" cy="657185"/>
            </a:xfrm>
            <a:prstGeom prst="rect">
              <a:avLst/>
            </a:prstGeom>
          </p:spPr>
        </p:pic>
        <p:sp>
          <p:nvSpPr>
            <p:cNvPr id="35" name="文字方塊 2"/>
            <p:cNvSpPr txBox="1">
              <a:spLocks noChangeArrowheads="1"/>
            </p:cNvSpPr>
            <p:nvPr/>
          </p:nvSpPr>
          <p:spPr bwMode="auto">
            <a:xfrm>
              <a:off x="3354646" y="1812393"/>
              <a:ext cx="843500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Mobile Phone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36" name="文字方塊 2"/>
            <p:cNvSpPr txBox="1">
              <a:spLocks noChangeArrowheads="1"/>
            </p:cNvSpPr>
            <p:nvPr/>
          </p:nvSpPr>
          <p:spPr bwMode="auto">
            <a:xfrm>
              <a:off x="4513486" y="1819023"/>
              <a:ext cx="696024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Notebooks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0" name="文字方塊 2"/>
            <p:cNvSpPr txBox="1">
              <a:spLocks noChangeArrowheads="1"/>
            </p:cNvSpPr>
            <p:nvPr/>
          </p:nvSpPr>
          <p:spPr bwMode="auto">
            <a:xfrm>
              <a:off x="5472180" y="1812392"/>
              <a:ext cx="846706" cy="398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Headphones /</a:t>
              </a:r>
            </a:p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TWS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1" name="文字方塊 2"/>
            <p:cNvSpPr txBox="1">
              <a:spLocks noChangeArrowheads="1"/>
            </p:cNvSpPr>
            <p:nvPr/>
          </p:nvSpPr>
          <p:spPr bwMode="auto">
            <a:xfrm>
              <a:off x="6689301" y="1819023"/>
              <a:ext cx="306494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TV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2" name="文字方塊 2"/>
            <p:cNvSpPr txBox="1">
              <a:spLocks noChangeArrowheads="1"/>
            </p:cNvSpPr>
            <p:nvPr/>
          </p:nvSpPr>
          <p:spPr bwMode="auto">
            <a:xfrm>
              <a:off x="7405294" y="1812392"/>
              <a:ext cx="562975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Security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4" name="文字方塊 2"/>
            <p:cNvSpPr txBox="1">
              <a:spLocks noChangeArrowheads="1"/>
            </p:cNvSpPr>
            <p:nvPr/>
          </p:nvSpPr>
          <p:spPr bwMode="auto">
            <a:xfrm>
              <a:off x="8259566" y="1815994"/>
              <a:ext cx="761747" cy="210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Automotive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2" name="圖片 14">
              <a:extLst>
                <a:ext uri="{FF2B5EF4-FFF2-40B4-BE49-F238E27FC236}">
                  <a16:creationId xmlns:a16="http://schemas.microsoft.com/office/drawing/2014/main" id="{2B57141D-5B90-2DCE-1A53-56B5457CC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260"/>
            <a:stretch/>
          </p:blipFill>
          <p:spPr>
            <a:xfrm>
              <a:off x="4468272" y="1099311"/>
              <a:ext cx="799300" cy="684923"/>
            </a:xfrm>
            <a:prstGeom prst="rect">
              <a:avLst/>
            </a:prstGeom>
          </p:spPr>
        </p:pic>
        <p:pic>
          <p:nvPicPr>
            <p:cNvPr id="23" name="圖片 2">
              <a:extLst>
                <a:ext uri="{FF2B5EF4-FFF2-40B4-BE49-F238E27FC236}">
                  <a16:creationId xmlns:a16="http://schemas.microsoft.com/office/drawing/2014/main" id="{71BFE111-B188-8EB7-EC70-57572E97A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922"/>
            <a:stretch/>
          </p:blipFill>
          <p:spPr>
            <a:xfrm>
              <a:off x="7411337" y="1094904"/>
              <a:ext cx="623455" cy="657185"/>
            </a:xfrm>
            <a:prstGeom prst="rect">
              <a:avLst/>
            </a:prstGeom>
          </p:spPr>
        </p:pic>
        <p:pic>
          <p:nvPicPr>
            <p:cNvPr id="24" name="圖片 2">
              <a:extLst>
                <a:ext uri="{FF2B5EF4-FFF2-40B4-BE49-F238E27FC236}">
                  <a16:creationId xmlns:a16="http://schemas.microsoft.com/office/drawing/2014/main" id="{03F3CB64-5E06-E80B-AB72-A7776012B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77"/>
            <a:stretch/>
          </p:blipFill>
          <p:spPr>
            <a:xfrm>
              <a:off x="8291599" y="1094904"/>
              <a:ext cx="623455" cy="657185"/>
            </a:xfrm>
            <a:prstGeom prst="rect">
              <a:avLst/>
            </a:prstGeom>
          </p:spPr>
        </p:pic>
      </p:grpSp>
      <p:pic>
        <p:nvPicPr>
          <p:cNvPr id="27" name="Picture 17">
            <a:extLst>
              <a:ext uri="{FF2B5EF4-FFF2-40B4-BE49-F238E27FC236}">
                <a16:creationId xmlns:a16="http://schemas.microsoft.com/office/drawing/2014/main" id="{AB45C09A-28E0-FD57-0C8F-B08A0EB8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7155" y="2576399"/>
            <a:ext cx="836735" cy="88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34" name="圖片 16">
            <a:extLst>
              <a:ext uri="{FF2B5EF4-FFF2-40B4-BE49-F238E27FC236}">
                <a16:creationId xmlns:a16="http://schemas.microsoft.com/office/drawing/2014/main" id="{066FCDB5-970B-CD6E-4195-F6FA4195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523" y="2570074"/>
            <a:ext cx="1135346" cy="8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4873205-21DE-660B-DE6C-E028719BE320}"/>
              </a:ext>
            </a:extLst>
          </p:cNvPr>
          <p:cNvSpPr txBox="1"/>
          <p:nvPr/>
        </p:nvSpPr>
        <p:spPr>
          <a:xfrm>
            <a:off x="6527745" y="3547676"/>
            <a:ext cx="21800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100" dirty="0">
                <a:effectLst/>
                <a:latin typeface="MicrosoftJhengHeiBold"/>
              </a:rPr>
              <a:t>flat frequency response </a:t>
            </a:r>
            <a:r>
              <a:rPr lang="en" altLang="zh-TW" sz="1100" dirty="0">
                <a:effectLst/>
                <a:latin typeface="Wingdings" pitchFamily="2" charset="2"/>
              </a:rPr>
              <a:t> </a:t>
            </a:r>
            <a:br>
              <a:rPr lang="en" altLang="zh-TW" sz="1100" dirty="0">
                <a:effectLst/>
                <a:latin typeface="Wingdings" pitchFamily="2" charset="2"/>
              </a:rPr>
            </a:br>
            <a:r>
              <a:rPr lang="en" altLang="zh-TW" sz="1100" dirty="0">
                <a:solidFill>
                  <a:srgbClr val="BF0000"/>
                </a:solidFill>
                <a:effectLst/>
                <a:latin typeface="MicrosoftJhengHeiBold"/>
              </a:rPr>
              <a:t>ANC headset</a:t>
            </a:r>
            <a:r>
              <a:rPr lang="zh-TW" altLang="en" sz="1100" dirty="0">
                <a:solidFill>
                  <a:srgbClr val="BF0000"/>
                </a:solidFill>
                <a:effectLst/>
                <a:latin typeface="MicrosoftJhengHeiBold"/>
              </a:rPr>
              <a:t>、</a:t>
            </a:r>
            <a:r>
              <a:rPr lang="en" altLang="zh-TW" sz="1100" dirty="0">
                <a:solidFill>
                  <a:srgbClr val="BF0000"/>
                </a:solidFill>
                <a:effectLst/>
                <a:latin typeface="MicrosoftJhengHeiBold"/>
              </a:rPr>
              <a:t>speech recognition </a:t>
            </a:r>
            <a:endParaRPr lang="en" altLang="zh-TW" sz="1200" dirty="0">
              <a:effectLst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ACB02FE-571D-300A-326E-0C9397D6F271}"/>
              </a:ext>
            </a:extLst>
          </p:cNvPr>
          <p:cNvSpPr txBox="1"/>
          <p:nvPr/>
        </p:nvSpPr>
        <p:spPr>
          <a:xfrm>
            <a:off x="3116384" y="670546"/>
            <a:ext cx="544976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C0FD5821-B80B-0FA9-7B0F-96C36E40F7FD}"/>
              </a:ext>
            </a:extLst>
          </p:cNvPr>
          <p:cNvSpPr txBox="1"/>
          <p:nvPr/>
        </p:nvSpPr>
        <p:spPr>
          <a:xfrm>
            <a:off x="3116384" y="2272924"/>
            <a:ext cx="553138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118295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B57A91F0-7901-2A6C-E9E9-A06828130479}"/>
              </a:ext>
            </a:extLst>
          </p:cNvPr>
          <p:cNvGrpSpPr/>
          <p:nvPr/>
        </p:nvGrpSpPr>
        <p:grpSpPr>
          <a:xfrm>
            <a:off x="325517" y="1183817"/>
            <a:ext cx="5922013" cy="2841013"/>
            <a:chOff x="460888" y="567929"/>
            <a:chExt cx="8471105" cy="4007644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09C1907F-8C2E-2E58-4022-126D205487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0888" y="567929"/>
              <a:ext cx="8471105" cy="40076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470F820-0B4B-9147-92D3-C5E0C1377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638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FBE0C99-DD3C-BEAA-122B-9B2C7EDC7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AF5FBC6-07AC-C6D8-33DE-3AE9525D3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860" y="212575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CF21CECB-585B-9EB3-DDC1-1730D7C44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676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4B41503-4B87-258D-072F-174189C91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468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CFD47E0-5F73-4BB1-EF0E-299DAEC32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101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2B5F486-69C0-2A00-3B4B-7F7C3E50B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28" y="1898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B3FA7ED6-30A0-F1EA-B54C-CBBDED09A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717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9EA9430-E6F8-61AE-2FE0-E1C9D3086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697" y="127139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8602574D-86F2-07BD-715E-647A453A7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484" y="1359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5C1EE075-2BFC-66C8-EF3B-5CE10AF58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881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151D573D-46F6-9373-8919-6F6ED0627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15" y="306712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45537DF3-89F3-752E-0105-522F4C4D4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61" y="1653477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3EAAC87-FCC9-2FB7-41AB-BBCC6688D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301" y="1521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145EDBB-E925-C4CA-8C56-1F3AE0D36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7121" y="374032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03D3F8C-AD76-C667-358C-837086F3C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272036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CF7B0405-7ACA-F582-F696-86F58C575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227" y="17281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90B5A91-29FC-AAE4-E2A2-CB86ADFD0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789" y="14749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BE117F26-973A-5F9F-1226-6765EA2D5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534" y="180421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2A9F6CA0-04EF-62A4-1145-9F9FB3246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393" y="20799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52D6765-9272-81A7-000D-0EB11ED29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825" y="240627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E940CBBC-0402-EA62-F637-43A7B0A05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521" y="1817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5E39F50-562C-F444-55DB-1553C31A4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337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4FC17F2-2D9D-2233-65AE-BA40228CC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347" y="2078675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E8194FD9-C132-DD97-9D87-88E39F550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342" y="212462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3E4D9DC-4E22-390A-632F-3B275F095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213269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3AD5F4E-53AD-1E13-436C-AC0CC63FE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816" y="259348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>
              <a:extLst>
                <a:ext uri="{FF2B5EF4-FFF2-40B4-BE49-F238E27FC236}">
                  <a16:creationId xmlns:a16="http://schemas.microsoft.com/office/drawing/2014/main" id="{5B1057DD-3F36-CB6C-DF58-4BF1618B6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341" y="1785055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83609AF-8596-FBA8-6E8C-507E007E1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855" y="1552877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1E8F215-A779-A9B9-00F3-CD7AF8602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121" y="19130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World Wide Sales Channel</a:t>
            </a:r>
            <a:r>
              <a:rPr lang="zh-TW" altLang="en-US" dirty="0">
                <a:cs typeface="Calibri" panose="020F0502020204030204" pitchFamily="34" charset="0"/>
              </a:rPr>
              <a:t>：</a:t>
            </a:r>
            <a:r>
              <a:rPr lang="en-US" altLang="zh-TW" dirty="0">
                <a:cs typeface="Calibri" panose="020F0502020204030204" pitchFamily="34" charset="0"/>
              </a:rPr>
              <a:t>Locations and Values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4F823C9E-D2B9-8DAA-A009-96FCD18FFBF9}"/>
              </a:ext>
            </a:extLst>
          </p:cNvPr>
          <p:cNvGrpSpPr/>
          <p:nvPr/>
        </p:nvGrpSpPr>
        <p:grpSpPr>
          <a:xfrm>
            <a:off x="627651" y="3883443"/>
            <a:ext cx="4713747" cy="242323"/>
            <a:chOff x="1662067" y="6378096"/>
            <a:chExt cx="7604845" cy="355406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9EC0023C-2309-39C9-8D93-A503D994F9E3}"/>
                </a:ext>
              </a:extLst>
            </p:cNvPr>
            <p:cNvGrpSpPr/>
            <p:nvPr/>
          </p:nvGrpSpPr>
          <p:grpSpPr>
            <a:xfrm>
              <a:off x="7523349" y="6381393"/>
              <a:ext cx="1743563" cy="348813"/>
              <a:chOff x="7523349" y="6381393"/>
              <a:chExt cx="1743563" cy="348813"/>
            </a:xfrm>
          </p:grpSpPr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94543592-9021-7E41-C910-208F06E39E9A}"/>
                  </a:ext>
                </a:extLst>
              </p:cNvPr>
              <p:cNvSpPr txBox="1"/>
              <p:nvPr/>
            </p:nvSpPr>
            <p:spPr>
              <a:xfrm>
                <a:off x="7637782" y="6381393"/>
                <a:ext cx="1629130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Socle Sales Office</a:t>
                </a:r>
                <a:endParaRPr kumimoji="1" lang="zh-TW" altLang="en-US" sz="1050" dirty="0"/>
              </a:p>
            </p:txBody>
          </p:sp>
          <p:pic>
            <p:nvPicPr>
              <p:cNvPr id="28" name="Picture 2" descr="Download PNG location icon on the map - Free Transparent PNG">
                <a:extLst>
                  <a:ext uri="{FF2B5EF4-FFF2-40B4-BE49-F238E27FC236}">
                    <a16:creationId xmlns:a16="http://schemas.microsoft.com/office/drawing/2014/main" id="{77BDA40C-7A7B-7CC1-AA6C-BBE97C349C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3349" y="6447799"/>
                <a:ext cx="146912" cy="2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8D68DE1D-559F-F2A5-6238-D0320E255D29}"/>
                </a:ext>
              </a:extLst>
            </p:cNvPr>
            <p:cNvGrpSpPr/>
            <p:nvPr/>
          </p:nvGrpSpPr>
          <p:grpSpPr>
            <a:xfrm>
              <a:off x="4635968" y="6381393"/>
              <a:ext cx="2381652" cy="348813"/>
              <a:chOff x="4619728" y="6381393"/>
              <a:chExt cx="2381652" cy="348813"/>
            </a:xfrm>
          </p:grpSpPr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23A93CA4-7F09-B414-7D50-11BDB6547E14}"/>
                  </a:ext>
                </a:extLst>
              </p:cNvPr>
              <p:cNvSpPr txBox="1"/>
              <p:nvPr/>
            </p:nvSpPr>
            <p:spPr>
              <a:xfrm>
                <a:off x="4758287" y="6381393"/>
                <a:ext cx="2243093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Socle Reps / Distributors</a:t>
                </a:r>
              </a:p>
            </p:txBody>
          </p:sp>
          <p:pic>
            <p:nvPicPr>
              <p:cNvPr id="26" name="Picture 2" descr="Download PNG location icon on the map - Free Transparent PNG">
                <a:extLst>
                  <a:ext uri="{FF2B5EF4-FFF2-40B4-BE49-F238E27FC236}">
                    <a16:creationId xmlns:a16="http://schemas.microsoft.com/office/drawing/2014/main" id="{08ED5BC3-F309-AC5C-66CB-E78AC355B2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9728" y="6447799"/>
                <a:ext cx="146912" cy="2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3990C28C-D671-F4E0-8C7B-AFDDDE3D3CDA}"/>
                </a:ext>
              </a:extLst>
            </p:cNvPr>
            <p:cNvGrpSpPr/>
            <p:nvPr/>
          </p:nvGrpSpPr>
          <p:grpSpPr>
            <a:xfrm>
              <a:off x="1662067" y="6378096"/>
              <a:ext cx="2697981" cy="355406"/>
              <a:chOff x="1662067" y="6378096"/>
              <a:chExt cx="2697981" cy="355406"/>
            </a:xfrm>
          </p:grpSpPr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C0325145-F00B-8217-1FF8-C71CF29387A1}"/>
                  </a:ext>
                </a:extLst>
              </p:cNvPr>
              <p:cNvSpPr txBox="1"/>
              <p:nvPr/>
            </p:nvSpPr>
            <p:spPr>
              <a:xfrm>
                <a:off x="2032574" y="6381392"/>
                <a:ext cx="2327474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Global online Distributors</a:t>
                </a:r>
                <a:endParaRPr kumimoji="1" lang="zh-TW" altLang="en-US" sz="1050" dirty="0"/>
              </a:p>
            </p:txBody>
          </p:sp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442A6EA6-6EA3-CB6A-9B85-B8A4EA2C5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2067" y="6378096"/>
                <a:ext cx="474485" cy="355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橢圓 2">
            <a:extLst>
              <a:ext uri="{FF2B5EF4-FFF2-40B4-BE49-F238E27FC236}">
                <a16:creationId xmlns:a16="http://schemas.microsoft.com/office/drawing/2014/main" id="{FFACB3DD-19E6-9505-E24C-A7EB947368FA}"/>
              </a:ext>
            </a:extLst>
          </p:cNvPr>
          <p:cNvSpPr/>
          <p:nvPr/>
        </p:nvSpPr>
        <p:spPr>
          <a:xfrm>
            <a:off x="6600218" y="1077399"/>
            <a:ext cx="477546" cy="477546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00" r="-1000"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D5CD7EDC-ECC0-83F5-84E1-8C1CFB661046}"/>
              </a:ext>
            </a:extLst>
          </p:cNvPr>
          <p:cNvSpPr/>
          <p:nvPr/>
        </p:nvSpPr>
        <p:spPr>
          <a:xfrm>
            <a:off x="6600218" y="2221074"/>
            <a:ext cx="477546" cy="477546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-1972855"/>
                <a:satOff val="11079"/>
                <a:lumOff val="704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683C1E84-A34C-51F3-80F5-40EE59FD75F4}"/>
              </a:ext>
            </a:extLst>
          </p:cNvPr>
          <p:cNvSpPr/>
          <p:nvPr/>
        </p:nvSpPr>
        <p:spPr>
          <a:xfrm>
            <a:off x="6600218" y="3294969"/>
            <a:ext cx="477546" cy="477546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-3945710"/>
                <a:satOff val="22157"/>
                <a:lumOff val="1408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7538BAF-A175-5142-75E5-E69BE91615E3}"/>
              </a:ext>
            </a:extLst>
          </p:cNvPr>
          <p:cNvSpPr txBox="1"/>
          <p:nvPr/>
        </p:nvSpPr>
        <p:spPr>
          <a:xfrm>
            <a:off x="7145178" y="873150"/>
            <a:ext cx="1706446" cy="80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Representing Foxconn Group Brands at several regions</a:t>
            </a:r>
            <a:endParaRPr lang="zh-TW" altLang="en-US" sz="800" dirty="0">
              <a:latin typeface="Century Gothic" panose="020B0502020202020204" pitchFamily="34" charset="0"/>
              <a:ea typeface="微軟正黑體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Plenty connections, sales routes around the world</a:t>
            </a:r>
            <a:endParaRPr lang="zh-TW" altLang="en-US" sz="800" dirty="0">
              <a:latin typeface="Century Gothic" panose="020B0502020202020204" pitchFamily="34" charset="0"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3498E52-6751-B990-89EB-0F68BB64E67C}"/>
              </a:ext>
            </a:extLst>
          </p:cNvPr>
          <p:cNvSpPr txBox="1"/>
          <p:nvPr/>
        </p:nvSpPr>
        <p:spPr>
          <a:xfrm>
            <a:off x="7145178" y="2027913"/>
            <a:ext cx="1706446" cy="80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Experienced FAE in consumer electronics, such as Air purifier, Camera, Distance ranging, Robot…etc.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DEDEF03-0FB0-2D0C-7701-CE0EB1966BEA}"/>
              </a:ext>
            </a:extLst>
          </p:cNvPr>
          <p:cNvSpPr txBox="1"/>
          <p:nvPr/>
        </p:nvSpPr>
        <p:spPr>
          <a:xfrm>
            <a:off x="7145178" y="3193863"/>
            <a:ext cx="1706446" cy="622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Leveraging engineering resource in Foxconn group for building up sensor modules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F00268F-F4F9-DDCA-4C33-10C03D3A161B}"/>
              </a:ext>
            </a:extLst>
          </p:cNvPr>
          <p:cNvSpPr/>
          <p:nvPr/>
        </p:nvSpPr>
        <p:spPr>
          <a:xfrm>
            <a:off x="6396385" y="682219"/>
            <a:ext cx="44530" cy="3621075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6196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 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Automotive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6" name="圖片 5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3915"/>
          <a:stretch/>
        </p:blipFill>
        <p:spPr>
          <a:xfrm>
            <a:off x="952599" y="1160808"/>
            <a:ext cx="1220959" cy="684424"/>
          </a:xfrm>
          <a:prstGeom prst="rect">
            <a:avLst/>
          </a:prstGeom>
        </p:spPr>
      </p:pic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EB6549F0-8903-7928-8A24-317436CEA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276537"/>
              </p:ext>
            </p:extLst>
          </p:nvPr>
        </p:nvGraphicFramePr>
        <p:xfrm>
          <a:off x="3121285" y="2916218"/>
          <a:ext cx="5589859" cy="1666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297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4838562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Port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TOP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A/D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SNR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64 dB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AOP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 dB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Senitivity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-26±1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dBFS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Package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4.00 x 3.00 x 1.00mm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3SM227KMT1KA-P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pic>
        <p:nvPicPr>
          <p:cNvPr id="37" name="Picture 4">
            <a:extLst>
              <a:ext uri="{FF2B5EF4-FFF2-40B4-BE49-F238E27FC236}">
                <a16:creationId xmlns:a16="http://schemas.microsoft.com/office/drawing/2014/main" id="{B4674B25-67BA-AD68-38D2-77B58B5AF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8030" y="542455"/>
            <a:ext cx="3555782" cy="223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8" name="群組 4">
            <a:extLst>
              <a:ext uri="{FF2B5EF4-FFF2-40B4-BE49-F238E27FC236}">
                <a16:creationId xmlns:a16="http://schemas.microsoft.com/office/drawing/2014/main" id="{6F9DA8FE-1B61-03F7-503A-E2A5687D6562}"/>
              </a:ext>
            </a:extLst>
          </p:cNvPr>
          <p:cNvGrpSpPr>
            <a:grpSpLocks/>
          </p:cNvGrpSpPr>
          <p:nvPr/>
        </p:nvGrpSpPr>
        <p:grpSpPr bwMode="auto">
          <a:xfrm>
            <a:off x="3233622" y="1088247"/>
            <a:ext cx="2063500" cy="1190836"/>
            <a:chOff x="1338263" y="896937"/>
            <a:chExt cx="6096000" cy="4067175"/>
          </a:xfrm>
        </p:grpSpPr>
        <p:pic>
          <p:nvPicPr>
            <p:cNvPr id="39" name="Picture 2" descr="「車載 icon」的圖片搜尋結果">
              <a:extLst>
                <a:ext uri="{FF2B5EF4-FFF2-40B4-BE49-F238E27FC236}">
                  <a16:creationId xmlns:a16="http://schemas.microsoft.com/office/drawing/2014/main" id="{795400AB-6C07-A50A-DE2A-1957F80D9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263" y="896937"/>
              <a:ext cx="6096000" cy="406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矩形 13">
              <a:extLst>
                <a:ext uri="{FF2B5EF4-FFF2-40B4-BE49-F238E27FC236}">
                  <a16:creationId xmlns:a16="http://schemas.microsoft.com/office/drawing/2014/main" id="{044C0A12-5BFD-F47D-D104-C17E87BCBE9A}"/>
                </a:ext>
              </a:extLst>
            </p:cNvPr>
            <p:cNvSpPr/>
            <p:nvPr/>
          </p:nvSpPr>
          <p:spPr>
            <a:xfrm>
              <a:off x="1447621" y="4532698"/>
              <a:ext cx="1599771" cy="4314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  <a:defRPr/>
              </a:pPr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微軟正黑體" panose="020B0604030504040204" pitchFamily="34" charset="-120"/>
              </a:endParaRPr>
            </a:p>
          </p:txBody>
        </p: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0F5A8FA9-8DD6-5A38-8FB8-C7190D308E07}"/>
              </a:ext>
            </a:extLst>
          </p:cNvPr>
          <p:cNvSpPr txBox="1"/>
          <p:nvPr/>
        </p:nvSpPr>
        <p:spPr>
          <a:xfrm>
            <a:off x="3121286" y="670546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743C3D7D-C8B5-EE22-E3B6-300CF99CBB9B}"/>
              </a:ext>
            </a:extLst>
          </p:cNvPr>
          <p:cNvSpPr txBox="1"/>
          <p:nvPr/>
        </p:nvSpPr>
        <p:spPr>
          <a:xfrm>
            <a:off x="3121285" y="2633042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677258-E23A-56EA-401E-204323FCDCB0}"/>
              </a:ext>
            </a:extLst>
          </p:cNvPr>
          <p:cNvSpPr txBox="1"/>
          <p:nvPr/>
        </p:nvSpPr>
        <p:spPr>
          <a:xfrm>
            <a:off x="949092" y="1866897"/>
            <a:ext cx="1226723" cy="203488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" altLang="zh-TW" sz="1000" dirty="0">
                <a:solidFill>
                  <a:schemeClr val="bg1"/>
                </a:solidFill>
              </a:rPr>
              <a:t>3SM227KMT1KA-P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AE31D70-90A8-B7ED-8BB4-FB1E08F6EA32}"/>
              </a:ext>
            </a:extLst>
          </p:cNvPr>
          <p:cNvGrpSpPr/>
          <p:nvPr/>
        </p:nvGrpSpPr>
        <p:grpSpPr>
          <a:xfrm>
            <a:off x="432856" y="3403991"/>
            <a:ext cx="1971148" cy="757382"/>
            <a:chOff x="194732" y="3374842"/>
            <a:chExt cx="2385089" cy="9164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F83438-292D-D30A-974E-33FCA5BA0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893" y="3499181"/>
              <a:ext cx="271397" cy="226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614B282-03F0-D1D5-05B1-D9E7ACDF5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6104" b="49153"/>
            <a:stretch/>
          </p:blipFill>
          <p:spPr>
            <a:xfrm>
              <a:off x="875457" y="3526385"/>
              <a:ext cx="349892" cy="185900"/>
            </a:xfrm>
            <a:prstGeom prst="rect">
              <a:avLst/>
            </a:prstGeom>
          </p:spPr>
        </p:pic>
        <p:pic>
          <p:nvPicPr>
            <p:cNvPr id="7" name="Picture 2" descr="Automotive Solutions | Efinix, Inc.">
              <a:extLst>
                <a:ext uri="{FF2B5EF4-FFF2-40B4-BE49-F238E27FC236}">
                  <a16:creationId xmlns:a16="http://schemas.microsoft.com/office/drawing/2014/main" id="{A3A87B03-A35E-9D67-C523-1EAC66F5B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71" y="3450825"/>
              <a:ext cx="314102" cy="31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What Is Difference Between ISO 9001 and IATF 16949">
              <a:extLst>
                <a:ext uri="{FF2B5EF4-FFF2-40B4-BE49-F238E27FC236}">
                  <a16:creationId xmlns:a16="http://schemas.microsoft.com/office/drawing/2014/main" id="{B09FA9F0-733F-A8A8-1D5E-4BEDC09A5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631" y="3374842"/>
              <a:ext cx="873190" cy="4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pple CarPlay not working for users after iOS 14.6, workarounds inside">
              <a:extLst>
                <a:ext uri="{FF2B5EF4-FFF2-40B4-BE49-F238E27FC236}">
                  <a16:creationId xmlns:a16="http://schemas.microsoft.com/office/drawing/2014/main" id="{8C16562C-E6A8-AE08-FFD8-9971A4F5B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32" y="3923879"/>
              <a:ext cx="778379" cy="36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F7825BC-6B72-FAAB-9AE3-CFD5E72D9E6D}"/>
              </a:ext>
            </a:extLst>
          </p:cNvPr>
          <p:cNvGrpSpPr/>
          <p:nvPr/>
        </p:nvGrpSpPr>
        <p:grpSpPr>
          <a:xfrm>
            <a:off x="476719" y="2436098"/>
            <a:ext cx="2548475" cy="844539"/>
            <a:chOff x="276821" y="2372599"/>
            <a:chExt cx="2803322" cy="844538"/>
          </a:xfrm>
        </p:grpSpPr>
        <p:sp>
          <p:nvSpPr>
            <p:cNvPr id="11" name="文字方塊 15">
              <a:extLst>
                <a:ext uri="{FF2B5EF4-FFF2-40B4-BE49-F238E27FC236}">
                  <a16:creationId xmlns:a16="http://schemas.microsoft.com/office/drawing/2014/main" id="{350BDAFA-3C3E-F90F-69EA-9E5CA1430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4191" y="2893912"/>
              <a:ext cx="1635952" cy="28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676" tIns="37838" rIns="75676" bIns="37838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Work in high temperature</a:t>
              </a:r>
              <a:b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environment </a:t>
              </a:r>
              <a:endParaRPr lang="zh-TW" altLang="en-US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80715FDC-7C92-4190-CE5F-71BC96F0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72" y="2407308"/>
              <a:ext cx="1066834" cy="356838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877CF581-70AA-B82E-5FD0-75BFAEFC1562}"/>
                </a:ext>
              </a:extLst>
            </p:cNvPr>
            <p:cNvSpPr txBox="1"/>
            <p:nvPr/>
          </p:nvSpPr>
          <p:spPr>
            <a:xfrm>
              <a:off x="1455654" y="2390614"/>
              <a:ext cx="1281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SNR</a:t>
              </a:r>
            </a:p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Tolerance ~±0.25 dB </a:t>
              </a:r>
              <a:endParaRPr lang="en" altLang="zh-TW" sz="800" dirty="0">
                <a:effectLst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94D7E41-71DE-C53B-290F-08B024AD881C}"/>
                </a:ext>
              </a:extLst>
            </p:cNvPr>
            <p:cNvSpPr/>
            <p:nvPr/>
          </p:nvSpPr>
          <p:spPr>
            <a:xfrm flipV="1">
              <a:off x="276821" y="2838127"/>
              <a:ext cx="2589373" cy="3790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A8E32FBA-C3EB-B818-2AE7-71B09606FBD3}"/>
                </a:ext>
              </a:extLst>
            </p:cNvPr>
            <p:cNvSpPr txBox="1"/>
            <p:nvPr/>
          </p:nvSpPr>
          <p:spPr>
            <a:xfrm>
              <a:off x="344486" y="2893912"/>
              <a:ext cx="1064720" cy="276999"/>
            </a:xfrm>
            <a:prstGeom prst="rect">
              <a:avLst/>
            </a:prstGeom>
            <a:solidFill>
              <a:srgbClr val="A3AAB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Wingdings" panose="05000000000000000000" pitchFamily="2" charset="2"/>
                </a:rPr>
                <a:t>Automotive</a:t>
              </a:r>
              <a:endParaRPr lang="zh-TW" altLang="en-US" sz="1200" dirty="0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50607B0-80A0-64D3-0A99-3CFD8B7A5E0B}"/>
                </a:ext>
              </a:extLst>
            </p:cNvPr>
            <p:cNvSpPr/>
            <p:nvPr/>
          </p:nvSpPr>
          <p:spPr>
            <a:xfrm flipV="1">
              <a:off x="276821" y="2372599"/>
              <a:ext cx="2589373" cy="4169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D1CE9204-4F90-1DDE-6A8B-4CAD5A5B5C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10" y="654706"/>
            <a:ext cx="1724071" cy="36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01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963040"/>
              </p:ext>
            </p:extLst>
          </p:nvPr>
        </p:nvGraphicFramePr>
        <p:xfrm>
          <a:off x="1860330" y="750614"/>
          <a:ext cx="7086639" cy="34164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697444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581638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6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3SM127E4T1UB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59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3SM127F4T1UE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3SM127MZT1UA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3SM127MZB1UA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</a:t>
                      </a: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ZB1HA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</a:t>
                      </a: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dB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3SM227KMT1KA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-P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6" marR="35106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3SM227KMB1HA-P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3SM127E4T1UB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59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3SM127F4T1UE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3SM127MZT1UA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3SM127MZB1UA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3" name="Picture 2" descr="「車載 icon」的圖片搜尋結果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223" y="750614"/>
            <a:ext cx="1360447" cy="97015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33925" y="4192831"/>
            <a:ext cx="50626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kumimoji="1"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AEC-Q100 is Verification specification for active components</a:t>
            </a: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kumimoji="1"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AEC-Q103 is Verification specification for MEMS microphones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D938FF4-EA94-8BAC-05A5-73832966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 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Automotive</a:t>
            </a:r>
            <a:endParaRPr lang="zh-TW" alt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15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222975"/>
              </p:ext>
            </p:extLst>
          </p:nvPr>
        </p:nvGraphicFramePr>
        <p:xfrm>
          <a:off x="1860330" y="750614"/>
          <a:ext cx="7086639" cy="368293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697444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581637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3SM121JZB1VB-R</a:t>
                      </a:r>
                      <a:endParaRPr kumimoji="0" lang="en-US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en-US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3SM123B4T1VA-R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56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3SM122HZB1VD-R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3SM123GZB1VD-R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61.5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3SM123B4T1VA-R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56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3SM122HZB1VD-R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3SM122KZB1VD-002-R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3SM222FMT1WA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38 Hz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3.10 x 2.50 x 0.90mm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3SM222HMB1WA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3.10 x 2.50 x 0.85mm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3SM222HMB1HA-002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9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06" y="1026391"/>
            <a:ext cx="893966" cy="44630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0" name="圖片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75" y="2095297"/>
            <a:ext cx="766829" cy="783775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1" name="圖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19" y="3211758"/>
            <a:ext cx="856302" cy="962805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299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513485"/>
              </p:ext>
            </p:extLst>
          </p:nvPr>
        </p:nvGraphicFramePr>
        <p:xfrm>
          <a:off x="1860330" y="750614"/>
          <a:ext cx="7086640" cy="36691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81943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497139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3SM126KZT1VA-002-R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Hz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1.05mm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3SM126KZB1VD-002-R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Hz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3SM121MZT1UA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3SM121MZB1UA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3SM121LZB1HA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65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</a:t>
                      </a: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-P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3SM221KMT1GA-P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3SM123C4T1VA 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57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123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-42±1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dBV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63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2.75 x 1.85 x 0.95mm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3SM123GZB1VD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61.5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123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-38±1 dBV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20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2.75 x 1.85 x 0.90mm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7" name="Picture 2" descr="FDA moves to allow many Americans to buy hearing aids without a  prescription - CBS News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185" y="1006396"/>
            <a:ext cx="599597" cy="61658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96" y="1876192"/>
            <a:ext cx="850377" cy="498717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2" name="그림 6" descr="image0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50" y="2645629"/>
            <a:ext cx="984757" cy="65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74" y="3460861"/>
            <a:ext cx="496751" cy="68079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38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039977"/>
              </p:ext>
            </p:extLst>
          </p:nvPr>
        </p:nvGraphicFramePr>
        <p:xfrm>
          <a:off x="1860330" y="750614"/>
          <a:ext cx="7086640" cy="36691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81943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497139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3SM123GZB1VE-021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61.5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130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-38±1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dBV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2.75 x 1.85 x 0.90mm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Bottom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3SM221KMT1KC-P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3SM221KMT1GC-P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3SM123GZB1VD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61.5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</a:t>
                      </a:r>
                      <a:r>
                        <a:rPr kumimoji="0" lang="zh-TW" alt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Hz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3SM222KMB1HC-P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7" marR="9527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3SM222KMB1HC-P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3SM221KMT1KC-P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3SM221KMT1GC-P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3SM121KZB1HC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9" name="圖片 1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931" y="1394183"/>
            <a:ext cx="378226" cy="754285"/>
          </a:xfrm>
          <a:prstGeom prst="rect">
            <a:avLst/>
          </a:prstGeom>
          <a:ln>
            <a:noFill/>
          </a:ln>
          <a:effectLst>
            <a:outerShdw blurRad="248575" dist="139700" dir="2700000" sx="96000" sy="96000" algn="tl" rotWithShape="0">
              <a:srgbClr val="333333">
                <a:alpha val="2937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內容版面配置區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1742" y="2371112"/>
            <a:ext cx="946937" cy="620690"/>
          </a:xfrm>
          <a:prstGeom prst="rect">
            <a:avLst/>
          </a:prstGeom>
          <a:ln>
            <a:noFill/>
          </a:ln>
          <a:effectLst>
            <a:outerShdw blurRad="140502" dist="139700" dir="2700000" algn="tl" rotWithShape="0">
              <a:srgbClr val="333333">
                <a:alpha val="37105"/>
              </a:srgbClr>
            </a:outerShdw>
          </a:effectLst>
        </p:spPr>
      </p:pic>
      <p:pic>
        <p:nvPicPr>
          <p:cNvPr id="11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550" y="3257538"/>
            <a:ext cx="474119" cy="70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301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7096" y="3099335"/>
            <a:ext cx="8438058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1431429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730411B-8D42-9989-1B98-140EC4032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314650"/>
              </p:ext>
            </p:extLst>
          </p:nvPr>
        </p:nvGraphicFramePr>
        <p:xfrm>
          <a:off x="2826034" y="2708395"/>
          <a:ext cx="5994960" cy="1669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1242">
                  <a:extLst>
                    <a:ext uri="{9D8B030D-6E8A-4147-A177-3AD203B41FA5}">
                      <a16:colId xmlns:a16="http://schemas.microsoft.com/office/drawing/2014/main" val="1356979607"/>
                    </a:ext>
                  </a:extLst>
                </a:gridCol>
                <a:gridCol w="856423">
                  <a:extLst>
                    <a:ext uri="{9D8B030D-6E8A-4147-A177-3AD203B41FA5}">
                      <a16:colId xmlns:a16="http://schemas.microsoft.com/office/drawing/2014/main" val="4071499575"/>
                    </a:ext>
                  </a:extLst>
                </a:gridCol>
                <a:gridCol w="1196242">
                  <a:extLst>
                    <a:ext uri="{9D8B030D-6E8A-4147-A177-3AD203B41FA5}">
                      <a16:colId xmlns:a16="http://schemas.microsoft.com/office/drawing/2014/main" val="2780278814"/>
                    </a:ext>
                  </a:extLst>
                </a:gridCol>
                <a:gridCol w="1131421">
                  <a:extLst>
                    <a:ext uri="{9D8B030D-6E8A-4147-A177-3AD203B41FA5}">
                      <a16:colId xmlns:a16="http://schemas.microsoft.com/office/drawing/2014/main" val="2484777083"/>
                    </a:ext>
                  </a:extLst>
                </a:gridCol>
                <a:gridCol w="1101958">
                  <a:extLst>
                    <a:ext uri="{9D8B030D-6E8A-4147-A177-3AD203B41FA5}">
                      <a16:colId xmlns:a16="http://schemas.microsoft.com/office/drawing/2014/main" val="3497775890"/>
                    </a:ext>
                  </a:extLst>
                </a:gridCol>
                <a:gridCol w="677674">
                  <a:extLst>
                    <a:ext uri="{9D8B030D-6E8A-4147-A177-3AD203B41FA5}">
                      <a16:colId xmlns:a16="http://schemas.microsoft.com/office/drawing/2014/main" val="1579288014"/>
                    </a:ext>
                  </a:extLst>
                </a:gridCol>
              </a:tblGrid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Number 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 distance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VCSEL peak wavelength 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supply voltage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Operating temperature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Product type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245805"/>
                  </a:ext>
                </a:extLst>
              </a:tr>
              <a:tr h="26752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GP2AP02VT20F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10 ~ 120 cm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Sensor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331825"/>
                  </a:ext>
                </a:extLst>
              </a:tr>
              <a:tr h="26752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GP2AP03VT00F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0 ~ 10 cm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Sensor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112071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FSB-004-001AN02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0 ~ 10 cm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66369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FSB-020-001AN06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5 ~ 200 cm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94304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FSB-050-001AN03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5 ~ 500 cm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369287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939965E2-D19C-CA6E-2DE5-E40C1C64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033" y="1361007"/>
            <a:ext cx="1052983" cy="50278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FD124D8-8B0B-E759-E87D-497CA611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949" y="1364804"/>
            <a:ext cx="973338" cy="5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343CF51-C8DC-3EFE-4B00-099FC4883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220" y="1244336"/>
            <a:ext cx="930312" cy="7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846F3B1-B3F4-146F-28CF-3F5DE420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465" y="1308215"/>
            <a:ext cx="1049723" cy="6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4785102-6AD2-FFE7-4A34-909722C61537}"/>
              </a:ext>
            </a:extLst>
          </p:cNvPr>
          <p:cNvSpPr txBox="1"/>
          <p:nvPr/>
        </p:nvSpPr>
        <p:spPr>
          <a:xfrm>
            <a:off x="2758401" y="2041319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Cleaning robot</a:t>
            </a:r>
            <a:endParaRPr kumimoji="1" lang="zh-TW" altLang="en-US" sz="9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73A36C3-A26F-253A-C7A1-147BC4C580F7}"/>
              </a:ext>
            </a:extLst>
          </p:cNvPr>
          <p:cNvSpPr txBox="1"/>
          <p:nvPr/>
        </p:nvSpPr>
        <p:spPr>
          <a:xfrm>
            <a:off x="4001748" y="2047235"/>
            <a:ext cx="1218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Smart toilet</a:t>
            </a:r>
            <a:endParaRPr kumimoji="1" lang="zh-TW" altLang="en-US" sz="9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1D48974-F694-062C-B261-05E5EDCADD5E}"/>
              </a:ext>
            </a:extLst>
          </p:cNvPr>
          <p:cNvSpPr txBox="1"/>
          <p:nvPr/>
        </p:nvSpPr>
        <p:spPr>
          <a:xfrm>
            <a:off x="5270353" y="2043439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Attendance machine</a:t>
            </a:r>
            <a:endParaRPr kumimoji="1" lang="zh-TW" altLang="en-US" sz="9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8101B15-F011-9523-CAAA-E352A9193E69}"/>
              </a:ext>
            </a:extLst>
          </p:cNvPr>
          <p:cNvSpPr txBox="1"/>
          <p:nvPr/>
        </p:nvSpPr>
        <p:spPr>
          <a:xfrm>
            <a:off x="6513700" y="2068369"/>
            <a:ext cx="1230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900" b="0" i="0" dirty="0">
                <a:effectLst/>
                <a:ea typeface="PingFang SC" panose="020B0400000000000000" pitchFamily="34" charset="-122"/>
              </a:rPr>
              <a:t>Automatic Tap</a:t>
            </a:r>
            <a:endParaRPr kumimoji="1" lang="zh-TW" altLang="en-US" sz="9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B5D381F-68FF-41AF-6F15-5F021A390B9A}"/>
              </a:ext>
            </a:extLst>
          </p:cNvPr>
          <p:cNvSpPr txBox="1"/>
          <p:nvPr/>
        </p:nvSpPr>
        <p:spPr>
          <a:xfrm>
            <a:off x="7772146" y="2055456"/>
            <a:ext cx="10911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Capacity detection</a:t>
            </a:r>
            <a:endParaRPr kumimoji="1" lang="zh-TW" altLang="en-US" sz="9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5F7A20A-96B9-0A19-4171-C1DE4BA692D9}"/>
              </a:ext>
            </a:extLst>
          </p:cNvPr>
          <p:cNvSpPr txBox="1"/>
          <p:nvPr/>
        </p:nvSpPr>
        <p:spPr>
          <a:xfrm>
            <a:off x="2826034" y="770275"/>
            <a:ext cx="59949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2D586F9-1C44-627C-FD7F-2DCE4C2CE7DB}"/>
              </a:ext>
            </a:extLst>
          </p:cNvPr>
          <p:cNvSpPr txBox="1"/>
          <p:nvPr/>
        </p:nvSpPr>
        <p:spPr>
          <a:xfrm>
            <a:off x="2826033" y="2427150"/>
            <a:ext cx="59949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02A10C-B334-6B04-13CF-84AA9C412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41" y="1236467"/>
            <a:ext cx="435891" cy="41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http://www.socle-tech.com/images/sensor/Foxconn/FSTOF2002C0.png">
            <a:extLst>
              <a:ext uri="{FF2B5EF4-FFF2-40B4-BE49-F238E27FC236}">
                <a16:creationId xmlns:a16="http://schemas.microsoft.com/office/drawing/2014/main" id="{580544D0-48DC-7603-0019-42E8E9BA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54" y="1222423"/>
            <a:ext cx="444793" cy="45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>
            <a:hlinkClick r:id="rId10"/>
            <a:extLst>
              <a:ext uri="{FF2B5EF4-FFF2-40B4-BE49-F238E27FC236}">
                <a16:creationId xmlns:a16="http://schemas.microsoft.com/office/drawing/2014/main" id="{3847D14D-68E7-B378-8EAA-87AE3578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5709" y="804236"/>
            <a:ext cx="718350" cy="10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BCCB87D-5100-8F0B-6562-D4FA93C6E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4133367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D45CF4B-1CEA-B841-32B3-0617CE02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4133368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VDE">
            <a:extLst>
              <a:ext uri="{FF2B5EF4-FFF2-40B4-BE49-F238E27FC236}">
                <a16:creationId xmlns:a16="http://schemas.microsoft.com/office/drawing/2014/main" id="{ED07F4E2-9E9F-6292-1E83-B1BAD477A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4122052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5867736-F2E0-CD07-DBFA-CB32DBEF14B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160572"/>
            <a:ext cx="349892" cy="1859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8FBD9CB-1A25-6198-6FBE-4B708D701B9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163521"/>
            <a:ext cx="325880" cy="18705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3AA2E39-FCF8-B191-421A-E12E8C2F201E}"/>
              </a:ext>
            </a:extLst>
          </p:cNvPr>
          <p:cNvSpPr/>
          <p:nvPr/>
        </p:nvSpPr>
        <p:spPr>
          <a:xfrm>
            <a:off x="902372" y="1148773"/>
            <a:ext cx="1153602" cy="11536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id="{99659748-E996-FD40-5870-18DE39538F82}"/>
              </a:ext>
            </a:extLst>
          </p:cNvPr>
          <p:cNvSpPr txBox="1">
            <a:spLocks/>
          </p:cNvSpPr>
          <p:nvPr/>
        </p:nvSpPr>
        <p:spPr>
          <a:xfrm>
            <a:off x="426871" y="161062"/>
            <a:ext cx="7676762" cy="33770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cs typeface="Calibri" panose="020F0502020204030204" pitchFamily="34" charset="0"/>
              </a:rPr>
              <a:t>Distance Sensor – </a:t>
            </a:r>
            <a:r>
              <a:rPr kumimoji="1" lang="en-US" altLang="zh-TW" dirty="0" err="1">
                <a:cs typeface="Calibri" panose="020F0502020204030204" pitchFamily="34" charset="0"/>
              </a:rPr>
              <a:t>ToF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" name="Picture 10">
            <a:hlinkClick r:id="rId17"/>
            <a:extLst>
              <a:ext uri="{FF2B5EF4-FFF2-40B4-BE49-F238E27FC236}">
                <a16:creationId xmlns:a16="http://schemas.microsoft.com/office/drawing/2014/main" id="{BEF7A417-70FD-1BBC-EF12-01477AC1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18" y="806290"/>
            <a:ext cx="846765" cy="1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6CF5073-ABE9-EC93-A734-6648C0335D1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432" y="1340566"/>
            <a:ext cx="571877" cy="625385"/>
          </a:xfrm>
          <a:prstGeom prst="rect">
            <a:avLst/>
          </a:prstGeom>
        </p:spPr>
      </p:pic>
      <p:sp>
        <p:nvSpPr>
          <p:cNvPr id="37" name="文字方塊 15">
            <a:extLst>
              <a:ext uri="{FF2B5EF4-FFF2-40B4-BE49-F238E27FC236}">
                <a16:creationId xmlns:a16="http://schemas.microsoft.com/office/drawing/2014/main" id="{1F32D1F1-6593-4BDF-C2BD-8B082BF5D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15" y="3635543"/>
            <a:ext cx="1619445" cy="19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676" tIns="37838" rIns="75676" bIns="37838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 Improved ambient light removal</a:t>
            </a:r>
          </a:p>
        </p:txBody>
      </p:sp>
      <p:pic>
        <p:nvPicPr>
          <p:cNvPr id="2052" name="Picture 4" descr="sun Icon - Free Icons">
            <a:hlinkClick r:id="rId20"/>
            <a:extLst>
              <a:ext uri="{FF2B5EF4-FFF2-40B4-BE49-F238E27FC236}">
                <a16:creationId xmlns:a16="http://schemas.microsoft.com/office/drawing/2014/main" id="{C204D655-2543-1FA2-5D1F-701D6750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3778" l="9778" r="92889">
                        <a14:foregroundMark x1="15111" y1="52889" x2="12444" y2="52889"/>
                        <a14:foregroundMark x1="24889" y1="24000" x2="24889" y2="24000"/>
                        <a14:foregroundMark x1="48889" y1="15556" x2="48889" y2="15556"/>
                        <a14:foregroundMark x1="75556" y1="25333" x2="75556" y2="25333"/>
                        <a14:foregroundMark x1="49778" y1="6667" x2="49778" y2="6667"/>
                        <a14:foregroundMark x1="84889" y1="48889" x2="84889" y2="48889"/>
                        <a14:foregroundMark x1="93333" y1="50667" x2="93333" y2="50667"/>
                        <a14:foregroundMark x1="76444" y1="73778" x2="76444" y2="73778"/>
                        <a14:foregroundMark x1="50667" y1="87556" x2="50667" y2="87556"/>
                        <a14:foregroundMark x1="23111" y1="78222" x2="23111" y2="78222"/>
                        <a14:foregroundMark x1="49778" y1="93778" x2="49778" y2="93778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03" y="3553958"/>
            <a:ext cx="351032" cy="3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DE9B691-5907-EC7D-9166-422DAB0EAEE4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47" y="2516725"/>
            <a:ext cx="1646971" cy="906442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3B041119-6E82-85B8-E385-4314200161C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475" y="1853262"/>
            <a:ext cx="313423" cy="355493"/>
          </a:xfrm>
          <a:prstGeom prst="rect">
            <a:avLst/>
          </a:prstGeom>
          <a:noFill/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C4AB0B4-3BD2-EE30-D8FE-B388024D935C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136" y="1621747"/>
            <a:ext cx="239810" cy="1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6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31" name="Picture 2">
            <a:extLst>
              <a:ext uri="{FF2B5EF4-FFF2-40B4-BE49-F238E27FC236}">
                <a16:creationId xmlns:a16="http://schemas.microsoft.com/office/drawing/2014/main" id="{0D3BEBB8-3705-6115-C90F-B644B7338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896306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>
            <a:extLst>
              <a:ext uri="{FF2B5EF4-FFF2-40B4-BE49-F238E27FC236}">
                <a16:creationId xmlns:a16="http://schemas.microsoft.com/office/drawing/2014/main" id="{2A14A80C-6B3C-B5CD-A6AC-DA5B1197A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896307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6" descr="VDE">
            <a:extLst>
              <a:ext uri="{FF2B5EF4-FFF2-40B4-BE49-F238E27FC236}">
                <a16:creationId xmlns:a16="http://schemas.microsoft.com/office/drawing/2014/main" id="{2AD1046A-6AFE-144B-63F8-0F03EA4F8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884991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3E0A1ED4-F296-A882-A61B-A7B716D360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3923511"/>
            <a:ext cx="349892" cy="185900"/>
          </a:xfrm>
          <a:prstGeom prst="rect">
            <a:avLst/>
          </a:prstGeom>
        </p:spPr>
      </p:pic>
      <p:pic>
        <p:nvPicPr>
          <p:cNvPr id="135" name="圖片 134">
            <a:extLst>
              <a:ext uri="{FF2B5EF4-FFF2-40B4-BE49-F238E27FC236}">
                <a16:creationId xmlns:a16="http://schemas.microsoft.com/office/drawing/2014/main" id="{B9C31B97-FD6F-6C36-4FD4-8BCA562B2D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3926460"/>
            <a:ext cx="325880" cy="187058"/>
          </a:xfrm>
          <a:prstGeom prst="rect">
            <a:avLst/>
          </a:prstGeom>
        </p:spPr>
      </p:pic>
      <p:graphicFrame>
        <p:nvGraphicFramePr>
          <p:cNvPr id="136" name="表格 135">
            <a:extLst>
              <a:ext uri="{FF2B5EF4-FFF2-40B4-BE49-F238E27FC236}">
                <a16:creationId xmlns:a16="http://schemas.microsoft.com/office/drawing/2014/main" id="{06A97E52-9A17-27AF-0694-39AD6EF31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191317"/>
              </p:ext>
            </p:extLst>
          </p:nvPr>
        </p:nvGraphicFramePr>
        <p:xfrm>
          <a:off x="2953033" y="3361161"/>
          <a:ext cx="5723672" cy="7562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779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4950893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57198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30476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Standard / Compact / Hi-accuracy CMOS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6853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Output 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Analog  / I2C  / Both / 1bit Hi or Low digital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</a:tbl>
          </a:graphicData>
        </a:graphic>
      </p:graphicFrame>
      <p:pic>
        <p:nvPicPr>
          <p:cNvPr id="138" name="圖片 137">
            <a:extLst>
              <a:ext uri="{FF2B5EF4-FFF2-40B4-BE49-F238E27FC236}">
                <a16:creationId xmlns:a16="http://schemas.microsoft.com/office/drawing/2014/main" id="{792AAB9D-40CD-8BBD-FC8F-402C8A71F4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04" y="656245"/>
            <a:ext cx="1140861" cy="222884"/>
          </a:xfrm>
          <a:prstGeom prst="rect">
            <a:avLst/>
          </a:prstGeom>
        </p:spPr>
      </p:pic>
      <p:pic>
        <p:nvPicPr>
          <p:cNvPr id="139" name="圖片 138">
            <a:extLst>
              <a:ext uri="{FF2B5EF4-FFF2-40B4-BE49-F238E27FC236}">
                <a16:creationId xmlns:a16="http://schemas.microsoft.com/office/drawing/2014/main" id="{50760571-78C5-F31F-0DC2-684D8AD86D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963" y="1173186"/>
            <a:ext cx="791122" cy="377752"/>
          </a:xfrm>
          <a:prstGeom prst="rect">
            <a:avLst/>
          </a:prstGeom>
        </p:spPr>
      </p:pic>
      <p:pic>
        <p:nvPicPr>
          <p:cNvPr id="140" name="Picture 8">
            <a:extLst>
              <a:ext uri="{FF2B5EF4-FFF2-40B4-BE49-F238E27FC236}">
                <a16:creationId xmlns:a16="http://schemas.microsoft.com/office/drawing/2014/main" id="{4D12061A-8EC6-CAE4-E873-73F5CE3E1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192" y="1105569"/>
            <a:ext cx="884853" cy="45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2">
            <a:extLst>
              <a:ext uri="{FF2B5EF4-FFF2-40B4-BE49-F238E27FC236}">
                <a16:creationId xmlns:a16="http://schemas.microsoft.com/office/drawing/2014/main" id="{1ED579AB-B4F3-C646-7387-2E4E30AC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220" y="936847"/>
            <a:ext cx="930312" cy="7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">
            <a:extLst>
              <a:ext uri="{FF2B5EF4-FFF2-40B4-BE49-F238E27FC236}">
                <a16:creationId xmlns:a16="http://schemas.microsoft.com/office/drawing/2014/main" id="{3051B914-F3FE-A077-1E5C-D8C90E590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556" y="1072569"/>
            <a:ext cx="867540" cy="5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C19B19B4-452E-0892-7642-35C9896A9502}"/>
              </a:ext>
            </a:extLst>
          </p:cNvPr>
          <p:cNvSpPr txBox="1"/>
          <p:nvPr/>
        </p:nvSpPr>
        <p:spPr>
          <a:xfrm>
            <a:off x="2885401" y="17338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Cleaning robot</a:t>
            </a:r>
            <a:endParaRPr kumimoji="1" lang="zh-TW" altLang="en-US" sz="900" dirty="0"/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BEC9B222-37E7-6021-2702-8DC95F36B377}"/>
              </a:ext>
            </a:extLst>
          </p:cNvPr>
          <p:cNvSpPr txBox="1"/>
          <p:nvPr/>
        </p:nvSpPr>
        <p:spPr>
          <a:xfrm>
            <a:off x="4128748" y="1739746"/>
            <a:ext cx="1218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Smart toilet</a:t>
            </a:r>
            <a:endParaRPr kumimoji="1" lang="zh-TW" altLang="en-US" sz="900" dirty="0"/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E3AC907C-BABA-A81C-3328-E688E65E198B}"/>
              </a:ext>
            </a:extLst>
          </p:cNvPr>
          <p:cNvSpPr txBox="1"/>
          <p:nvPr/>
        </p:nvSpPr>
        <p:spPr>
          <a:xfrm>
            <a:off x="5397353" y="173595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Attendance machine</a:t>
            </a:r>
            <a:endParaRPr kumimoji="1" lang="zh-TW" altLang="en-US" sz="900" dirty="0"/>
          </a:p>
        </p:txBody>
      </p:sp>
      <p:sp>
        <p:nvSpPr>
          <p:cNvPr id="147" name="文字方塊 146">
            <a:extLst>
              <a:ext uri="{FF2B5EF4-FFF2-40B4-BE49-F238E27FC236}">
                <a16:creationId xmlns:a16="http://schemas.microsoft.com/office/drawing/2014/main" id="{6A80393C-10CA-029E-21B6-DB517C0EA4CB}"/>
              </a:ext>
            </a:extLst>
          </p:cNvPr>
          <p:cNvSpPr txBox="1"/>
          <p:nvPr/>
        </p:nvSpPr>
        <p:spPr>
          <a:xfrm>
            <a:off x="6640700" y="1760880"/>
            <a:ext cx="1230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900" b="0" i="0" dirty="0">
                <a:effectLst/>
                <a:ea typeface="PingFang SC" panose="020B0400000000000000" pitchFamily="34" charset="-122"/>
              </a:rPr>
              <a:t>Automatic Tap</a:t>
            </a:r>
            <a:endParaRPr kumimoji="1" lang="zh-TW" altLang="en-US" sz="900" dirty="0"/>
          </a:p>
        </p:txBody>
      </p:sp>
      <p:sp>
        <p:nvSpPr>
          <p:cNvPr id="148" name="文字方塊 147">
            <a:extLst>
              <a:ext uri="{FF2B5EF4-FFF2-40B4-BE49-F238E27FC236}">
                <a16:creationId xmlns:a16="http://schemas.microsoft.com/office/drawing/2014/main" id="{DA58A065-B3D2-2952-4C91-E2C6C19FB4CC}"/>
              </a:ext>
            </a:extLst>
          </p:cNvPr>
          <p:cNvSpPr txBox="1"/>
          <p:nvPr/>
        </p:nvSpPr>
        <p:spPr>
          <a:xfrm>
            <a:off x="5422449" y="2688199"/>
            <a:ext cx="10911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AGV</a:t>
            </a:r>
            <a:endParaRPr kumimoji="1" lang="zh-TW" altLang="en-US" sz="900" dirty="0"/>
          </a:p>
        </p:txBody>
      </p:sp>
      <p:pic>
        <p:nvPicPr>
          <p:cNvPr id="1026" name="Picture 2">
            <a:hlinkClick r:id="rId13"/>
            <a:extLst>
              <a:ext uri="{FF2B5EF4-FFF2-40B4-BE49-F238E27FC236}">
                <a16:creationId xmlns:a16="http://schemas.microsoft.com/office/drawing/2014/main" id="{881125E3-C76B-C1D1-AA9B-113AC9EC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095" y="2035388"/>
            <a:ext cx="1127246" cy="63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圖片 150">
            <a:extLst>
              <a:ext uri="{FF2B5EF4-FFF2-40B4-BE49-F238E27FC236}">
                <a16:creationId xmlns:a16="http://schemas.microsoft.com/office/drawing/2014/main" id="{4157AA13-311E-BBA0-33C5-65E0FA5BCA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32" y="2475628"/>
            <a:ext cx="1497888" cy="1354444"/>
          </a:xfrm>
          <a:prstGeom prst="rect">
            <a:avLst/>
          </a:prstGeom>
        </p:spPr>
      </p:pic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5ED495B8-8478-61FB-B5A5-BB69C293EB38}"/>
              </a:ext>
            </a:extLst>
          </p:cNvPr>
          <p:cNvSpPr txBox="1"/>
          <p:nvPr/>
        </p:nvSpPr>
        <p:spPr>
          <a:xfrm>
            <a:off x="854611" y="2252058"/>
            <a:ext cx="1183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zh-TW" sz="800" dirty="0">
                <a:effectLst/>
                <a:latin typeface="ArialMT"/>
              </a:rPr>
              <a:t>Triangulation method </a:t>
            </a:r>
            <a:endParaRPr lang="en" altLang="zh-TW" sz="600" dirty="0"/>
          </a:p>
        </p:txBody>
      </p:sp>
      <p:pic>
        <p:nvPicPr>
          <p:cNvPr id="1027" name="Picture 3" descr="GP2Y0A51SK0F">
            <a:extLst>
              <a:ext uri="{FF2B5EF4-FFF2-40B4-BE49-F238E27FC236}">
                <a16:creationId xmlns:a16="http://schemas.microsoft.com/office/drawing/2014/main" id="{EB040265-98ED-943F-193D-B7EDF00E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355" y="1030222"/>
            <a:ext cx="438153" cy="43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lolu - Sharp GP2Y0A02YK0F Analog Distance Sensor 20-150cm">
            <a:hlinkClick r:id="rId18"/>
            <a:extLst>
              <a:ext uri="{FF2B5EF4-FFF2-40B4-BE49-F238E27FC236}">
                <a16:creationId xmlns:a16="http://schemas.microsoft.com/office/drawing/2014/main" id="{992B2110-BF74-11FE-7B34-3DDD939EF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831" y="1468375"/>
            <a:ext cx="484936" cy="4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P2Y0E02x">
            <a:extLst>
              <a:ext uri="{FF2B5EF4-FFF2-40B4-BE49-F238E27FC236}">
                <a16:creationId xmlns:a16="http://schemas.microsoft.com/office/drawing/2014/main" id="{284F8B6F-3DF6-502E-2DB7-C8504A329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200" y="1510733"/>
            <a:ext cx="481968" cy="48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矩形 155">
            <a:extLst>
              <a:ext uri="{FF2B5EF4-FFF2-40B4-BE49-F238E27FC236}">
                <a16:creationId xmlns:a16="http://schemas.microsoft.com/office/drawing/2014/main" id="{C5B0F0E3-E884-D060-762B-71A5688BBB6D}"/>
              </a:ext>
            </a:extLst>
          </p:cNvPr>
          <p:cNvSpPr/>
          <p:nvPr/>
        </p:nvSpPr>
        <p:spPr>
          <a:xfrm>
            <a:off x="820316" y="958598"/>
            <a:ext cx="1268962" cy="11536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32" name="Picture 8" descr="Vamvo L6200 Projector Support 1080P Full HD Video Projector Compatible with  Fire TV Stick : Amazon.in: Electronics">
            <a:hlinkClick r:id="rId21"/>
            <a:extLst>
              <a:ext uri="{FF2B5EF4-FFF2-40B4-BE49-F238E27FC236}">
                <a16:creationId xmlns:a16="http://schemas.microsoft.com/office/drawing/2014/main" id="{B33B6FDC-9ED9-57B4-4E88-675CA0D2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536" y="2062409"/>
            <a:ext cx="662172" cy="6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文字方塊 158">
            <a:extLst>
              <a:ext uri="{FF2B5EF4-FFF2-40B4-BE49-F238E27FC236}">
                <a16:creationId xmlns:a16="http://schemas.microsoft.com/office/drawing/2014/main" id="{484347D4-13DA-D0CA-C0F7-FD6383855757}"/>
              </a:ext>
            </a:extLst>
          </p:cNvPr>
          <p:cNvSpPr txBox="1"/>
          <p:nvPr/>
        </p:nvSpPr>
        <p:spPr>
          <a:xfrm>
            <a:off x="2885401" y="26990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Projector</a:t>
            </a:r>
            <a:endParaRPr kumimoji="1" lang="zh-TW" altLang="en-US" sz="900" dirty="0"/>
          </a:p>
        </p:txBody>
      </p:sp>
      <p:sp>
        <p:nvSpPr>
          <p:cNvPr id="160" name="文字方塊 159">
            <a:extLst>
              <a:ext uri="{FF2B5EF4-FFF2-40B4-BE49-F238E27FC236}">
                <a16:creationId xmlns:a16="http://schemas.microsoft.com/office/drawing/2014/main" id="{5E07AE3F-3B2C-D6DE-7029-613CA707B627}"/>
              </a:ext>
            </a:extLst>
          </p:cNvPr>
          <p:cNvSpPr txBox="1"/>
          <p:nvPr/>
        </p:nvSpPr>
        <p:spPr>
          <a:xfrm>
            <a:off x="4129623" y="26990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Robot</a:t>
            </a:r>
            <a:endParaRPr kumimoji="1" lang="zh-TW" altLang="en-US" sz="900" dirty="0"/>
          </a:p>
        </p:txBody>
      </p:sp>
      <p:pic>
        <p:nvPicPr>
          <p:cNvPr id="1034" name="Picture 10" descr="售價更便宜，Sharp RoBoHoN 機器人手機推WiFi 版本">
            <a:hlinkClick r:id="rId23"/>
            <a:extLst>
              <a:ext uri="{FF2B5EF4-FFF2-40B4-BE49-F238E27FC236}">
                <a16:creationId xmlns:a16="http://schemas.microsoft.com/office/drawing/2014/main" id="{0DEEEEF8-FC11-EA12-7FC1-71275C8CC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576" y="2099986"/>
            <a:ext cx="697484" cy="56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文字方塊 161">
            <a:extLst>
              <a:ext uri="{FF2B5EF4-FFF2-40B4-BE49-F238E27FC236}">
                <a16:creationId xmlns:a16="http://schemas.microsoft.com/office/drawing/2014/main" id="{44ED22ED-38C8-7165-3662-39B6E5E98603}"/>
              </a:ext>
            </a:extLst>
          </p:cNvPr>
          <p:cNvSpPr txBox="1"/>
          <p:nvPr/>
        </p:nvSpPr>
        <p:spPr>
          <a:xfrm>
            <a:off x="2953033" y="687725"/>
            <a:ext cx="572367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63" name="文字方塊 162">
            <a:extLst>
              <a:ext uri="{FF2B5EF4-FFF2-40B4-BE49-F238E27FC236}">
                <a16:creationId xmlns:a16="http://schemas.microsoft.com/office/drawing/2014/main" id="{1A35DEE8-F98D-85D7-4B83-A23F42283F80}"/>
              </a:ext>
            </a:extLst>
          </p:cNvPr>
          <p:cNvSpPr txBox="1"/>
          <p:nvPr/>
        </p:nvSpPr>
        <p:spPr>
          <a:xfrm>
            <a:off x="2953033" y="3086051"/>
            <a:ext cx="562256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3245970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 Standard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172743"/>
              </p:ext>
            </p:extLst>
          </p:nvPr>
        </p:nvGraphicFramePr>
        <p:xfrm>
          <a:off x="1828800" y="750614"/>
          <a:ext cx="6584949" cy="301443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03878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562471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2067756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550844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</a:tblGrid>
              <a:tr h="309836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424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GP2Y0A51SK0F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 ~ 15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27×10.8×12t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40735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GP2Y0A41SK0F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30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GP2Y0A21YK0F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 ~ 80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GP2Y0A02YK0F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 ~ 150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29.5×18.9×21.6t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972532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GP2Y0D21YK0F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1bit Hi/Low digital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9550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GP2Y0D02YK0F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80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29.5×18.9×21.6t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1bit Hi/Low digital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342228"/>
                  </a:ext>
                </a:extLst>
              </a:tr>
            </a:tbl>
          </a:graphicData>
        </a:graphic>
      </p:graphicFrame>
      <p:pic>
        <p:nvPicPr>
          <p:cNvPr id="5" name="Picture 3" descr="GP2Y0A51SK0F">
            <a:extLst>
              <a:ext uri="{FF2B5EF4-FFF2-40B4-BE49-F238E27FC236}">
                <a16:creationId xmlns:a16="http://schemas.microsoft.com/office/drawing/2014/main" id="{3DCE04BA-888D-FF28-D38C-6A86FBE3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1263650"/>
            <a:ext cx="516885" cy="5168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E4B7874C-B79A-3764-CF47-0AA52A4C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728" y="168741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F1F479DB-4590-CB52-16B0-E9896433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2089070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P2Y0A02YK0F Sharp Microelectronics | Mouser 臺灣">
            <a:hlinkClick r:id="rId9"/>
            <a:extLst>
              <a:ext uri="{FF2B5EF4-FFF2-40B4-BE49-F238E27FC236}">
                <a16:creationId xmlns:a16="http://schemas.microsoft.com/office/drawing/2014/main" id="{F57DE00C-8D03-E4F5-A918-C7B56857F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569" t="-10690" r="-6040" b="-16049"/>
          <a:stretch/>
        </p:blipFill>
        <p:spPr bwMode="auto">
          <a:xfrm>
            <a:off x="1270728" y="2497042"/>
            <a:ext cx="489964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AF87C73E-6AA0-505F-F0A6-415CA723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288756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1622484E-55E6-8727-4C6B-02E87EBA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728" y="330666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10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 Compact Connector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507062"/>
              </p:ext>
            </p:extLst>
          </p:nvPr>
        </p:nvGraphicFramePr>
        <p:xfrm>
          <a:off x="1638603" y="750615"/>
          <a:ext cx="7048198" cy="111274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2298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027252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374468712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931141544"/>
                    </a:ext>
                  </a:extLst>
                </a:gridCol>
                <a:gridCol w="1019607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</a:tblGrid>
              <a:tr h="284435">
                <a:tc gridSpan="6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95621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Consumption Current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Distance Measuring Cycle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06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GP2Y0AF15*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 ~ 15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21.2×8.5×6.3t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17 mA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16.5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9449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GP2Y0AF30*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30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20×8.5×9.0t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17 mA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16.5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</a:tbl>
          </a:graphicData>
        </a:graphic>
      </p:graphicFrame>
      <p:pic>
        <p:nvPicPr>
          <p:cNvPr id="4102" name="Picture 6" descr="測距センサユニット：シャープ">
            <a:hlinkClick r:id="rId3"/>
            <a:extLst>
              <a:ext uri="{FF2B5EF4-FFF2-40B4-BE49-F238E27FC236}">
                <a16:creationId xmlns:a16="http://schemas.microsoft.com/office/drawing/2014/main" id="{995E4A73-48EB-3A50-1958-6ACF30318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47" r="16248"/>
          <a:stretch/>
        </p:blipFill>
        <p:spPr bwMode="auto">
          <a:xfrm>
            <a:off x="966257" y="1287132"/>
            <a:ext cx="568575" cy="5305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45575A1F-AAA8-5C46-022B-CF271291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209"/>
              </p:ext>
            </p:extLst>
          </p:nvPr>
        </p:nvGraphicFramePr>
        <p:xfrm>
          <a:off x="1638602" y="2384764"/>
          <a:ext cx="7048198" cy="18066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6857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6669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2844067467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779422614"/>
                    </a:ext>
                  </a:extLst>
                </a:gridCol>
                <a:gridCol w="1231503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  <a:gridCol w="959501">
                  <a:extLst>
                    <a:ext uri="{9D8B030D-6E8A-4147-A177-3AD203B41FA5}">
                      <a16:colId xmlns:a16="http://schemas.microsoft.com/office/drawing/2014/main" val="2771404522"/>
                    </a:ext>
                  </a:extLst>
                </a:gridCol>
              </a:tblGrid>
              <a:tr h="225029">
                <a:tc gridSpan="7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94445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Current</a:t>
                      </a:r>
                      <a:r>
                        <a:rPr kumimoji="0" lang="zh-TW" altLang="en-US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consumption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time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Accuracy at 50 cm, 25 °C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78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GP2Y0E02A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18.9×8×5.2t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GP2Y0E02B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18.9×8×5.2t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I2C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52106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16.7×11×5.2t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 / I2C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052100"/>
                  </a:ext>
                </a:extLst>
              </a:tr>
            </a:tbl>
          </a:graphicData>
        </a:graphic>
      </p:graphicFrame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3367B1-0E79-0B3F-6937-A28E270CC448}"/>
              </a:ext>
            </a:extLst>
          </p:cNvPr>
          <p:cNvSpPr txBox="1"/>
          <p:nvPr/>
        </p:nvSpPr>
        <p:spPr>
          <a:xfrm>
            <a:off x="1574800" y="2123155"/>
            <a:ext cx="1430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1100" dirty="0">
                <a:effectLst/>
                <a:latin typeface="ArialMT"/>
              </a:rPr>
              <a:t>Hi-accuracy CMOS </a:t>
            </a:r>
            <a:endParaRPr lang="en" altLang="zh-TW" sz="1000" dirty="0">
              <a:effectLst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8FB1ABF1-0CDC-5775-8A10-AC17E8EA27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71" y="3663701"/>
            <a:ext cx="799361" cy="55181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8975412B-373C-6559-2522-DBF2A316157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04" y="3019792"/>
            <a:ext cx="790928" cy="5150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8925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hlinkClick r:id="rId3" action="ppaction://hlinksldjump"/>
            <a:extLst>
              <a:ext uri="{FF2B5EF4-FFF2-40B4-BE49-F238E27FC236}">
                <a16:creationId xmlns:a16="http://schemas.microsoft.com/office/drawing/2014/main" id="{2093727A-5271-3731-94F6-C217078FF594}"/>
              </a:ext>
            </a:extLst>
          </p:cNvPr>
          <p:cNvSpPr txBox="1">
            <a:spLocks/>
          </p:cNvSpPr>
          <p:nvPr/>
        </p:nvSpPr>
        <p:spPr>
          <a:xfrm>
            <a:off x="6335089" y="1090836"/>
            <a:ext cx="1104546" cy="1545412"/>
          </a:xfrm>
          <a:prstGeom prst="rect">
            <a:avLst/>
          </a:prstGeom>
          <a:gradFill flip="none" rotWithShape="1">
            <a:gsLst>
              <a:gs pos="87000">
                <a:schemeClr val="tx2">
                  <a:lumMod val="75000"/>
                </a:schemeClr>
              </a:gs>
              <a:gs pos="82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 dirty="0"/>
              <a:t>Power Isolation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39F05AB-6D5E-4BB9-8B74-8F1A5CF1E4F5}"/>
              </a:ext>
            </a:extLst>
          </p:cNvPr>
          <p:cNvGrpSpPr/>
          <p:nvPr/>
        </p:nvGrpSpPr>
        <p:grpSpPr>
          <a:xfrm>
            <a:off x="6298905" y="1514683"/>
            <a:ext cx="1176915" cy="390341"/>
            <a:chOff x="5562529" y="1668699"/>
            <a:chExt cx="1726141" cy="524674"/>
          </a:xfrm>
        </p:grpSpPr>
        <p:pic>
          <p:nvPicPr>
            <p:cNvPr id="17" name="Picture 2" descr="Sharp, PC357N2J000F Optocoupler | RS">
              <a:extLst>
                <a:ext uri="{FF2B5EF4-FFF2-40B4-BE49-F238E27FC236}">
                  <a16:creationId xmlns:a16="http://schemas.microsoft.com/office/drawing/2014/main" id="{C9AE4DD3-0FCB-C1E0-C5CC-0B04E979C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249" y="1668699"/>
              <a:ext cx="774700" cy="345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367157A4-DDC5-4C56-212B-3AC7F541155D}"/>
                </a:ext>
              </a:extLst>
            </p:cNvPr>
            <p:cNvSpPr txBox="1"/>
            <p:nvPr/>
          </p:nvSpPr>
          <p:spPr>
            <a:xfrm>
              <a:off x="5562529" y="1939514"/>
              <a:ext cx="1726141" cy="253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75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Photo coupler</a:t>
              </a:r>
            </a:p>
          </p:txBody>
        </p:sp>
      </p:grpSp>
      <p:pic>
        <p:nvPicPr>
          <p:cNvPr id="9" name="Picture 4" descr="TOSHIBA TLP352">
            <a:extLst>
              <a:ext uri="{FF2B5EF4-FFF2-40B4-BE49-F238E27FC236}">
                <a16:creationId xmlns:a16="http://schemas.microsoft.com/office/drawing/2014/main" id="{2167C53E-45A8-A6F0-9D3A-65794419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488" y="2064033"/>
            <a:ext cx="285749" cy="3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F20687E-CDA5-EB51-75F2-A131EAA865D6}"/>
              </a:ext>
            </a:extLst>
          </p:cNvPr>
          <p:cNvSpPr txBox="1"/>
          <p:nvPr/>
        </p:nvSpPr>
        <p:spPr>
          <a:xfrm>
            <a:off x="6298905" y="2354943"/>
            <a:ext cx="1176915" cy="188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75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Gate Driver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EC4D610C-4997-D46A-1A5D-44FF200EEFD3}"/>
              </a:ext>
            </a:extLst>
          </p:cNvPr>
          <p:cNvGrpSpPr/>
          <p:nvPr/>
        </p:nvGrpSpPr>
        <p:grpSpPr>
          <a:xfrm>
            <a:off x="2056001" y="1090836"/>
            <a:ext cx="2208898" cy="2699611"/>
            <a:chOff x="803939" y="772042"/>
            <a:chExt cx="4312064" cy="3583897"/>
          </a:xfrm>
        </p:grpSpPr>
        <p:sp>
          <p:nvSpPr>
            <p:cNvPr id="24" name="文字方塊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853139F7-87F1-E6E1-0E90-7656C2165414}"/>
                </a:ext>
              </a:extLst>
            </p:cNvPr>
            <p:cNvSpPr txBox="1">
              <a:spLocks/>
            </p:cNvSpPr>
            <p:nvPr/>
          </p:nvSpPr>
          <p:spPr>
            <a:xfrm>
              <a:off x="898812" y="772042"/>
              <a:ext cx="4105771" cy="3583897"/>
            </a:xfrm>
            <a:prstGeom prst="rect">
              <a:avLst/>
            </a:prstGeom>
            <a:gradFill flip="none" rotWithShape="1">
              <a:gsLst>
                <a:gs pos="91000">
                  <a:schemeClr val="tx2">
                    <a:lumMod val="75000"/>
                  </a:schemeClr>
                </a:gs>
                <a:gs pos="88000">
                  <a:schemeClr val="bg1"/>
                </a:gs>
                <a:gs pos="100000">
                  <a:schemeClr val="tx2"/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txBody>
            <a:bodyPr wrap="square">
              <a:noAutofit/>
            </a:bodyPr>
            <a:lstStyle/>
            <a:p>
              <a:pPr algn="ctr"/>
              <a:r>
                <a:rPr lang="en-US" altLang="zh-TW" sz="9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Sensors</a:t>
              </a:r>
            </a:p>
          </p:txBody>
        </p: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C2BAE2AC-8AE6-B8F8-9253-900B7BE569CE}"/>
                </a:ext>
              </a:extLst>
            </p:cNvPr>
            <p:cNvGrpSpPr/>
            <p:nvPr/>
          </p:nvGrpSpPr>
          <p:grpSpPr>
            <a:xfrm>
              <a:off x="1012999" y="1328901"/>
              <a:ext cx="1726141" cy="740485"/>
              <a:chOff x="977829" y="1328901"/>
              <a:chExt cx="1726141" cy="740485"/>
            </a:xfrm>
          </p:grpSpPr>
          <p:pic>
            <p:nvPicPr>
              <p:cNvPr id="66" name="圖片 6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F414F24-4070-8292-6AF7-FC58BAF6B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71738" y="1328901"/>
                <a:ext cx="738327" cy="474113"/>
              </a:xfrm>
              <a:prstGeom prst="rect">
                <a:avLst/>
              </a:prstGeom>
            </p:spPr>
          </p:pic>
          <p:sp>
            <p:nvSpPr>
              <p:cNvPr id="67" name="文字方塊 66">
                <a:extLst>
                  <a:ext uri="{FF2B5EF4-FFF2-40B4-BE49-F238E27FC236}">
                    <a16:creationId xmlns:a16="http://schemas.microsoft.com/office/drawing/2014/main" id="{A3F8322F-0757-B0C1-8473-A939CFBF80BB}"/>
                  </a:ext>
                </a:extLst>
              </p:cNvPr>
              <p:cNvSpPr txBox="1"/>
              <p:nvPr/>
            </p:nvSpPr>
            <p:spPr>
              <a:xfrm>
                <a:off x="977829" y="1830056"/>
                <a:ext cx="1726141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Photo-interrupter</a:t>
                </a:r>
              </a:p>
            </p:txBody>
          </p:sp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21490B00-238B-1A45-6D9A-86AFA351E0D7}"/>
                </a:ext>
              </a:extLst>
            </p:cNvPr>
            <p:cNvGrpSpPr/>
            <p:nvPr/>
          </p:nvGrpSpPr>
          <p:grpSpPr>
            <a:xfrm>
              <a:off x="1793825" y="2366471"/>
              <a:ext cx="2309279" cy="628140"/>
              <a:chOff x="1758655" y="2277257"/>
              <a:chExt cx="2309279" cy="628140"/>
            </a:xfrm>
          </p:grpSpPr>
          <p:sp>
            <p:nvSpPr>
              <p:cNvPr id="64" name="object 7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AE947BB-9D43-7AC3-D43B-483BDEF30499}"/>
                  </a:ext>
                </a:extLst>
              </p:cNvPr>
              <p:cNvSpPr/>
              <p:nvPr/>
            </p:nvSpPr>
            <p:spPr>
              <a:xfrm>
                <a:off x="2507215" y="2277257"/>
                <a:ext cx="812162" cy="418184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750" dirty="0"/>
              </a:p>
            </p:txBody>
          </p:sp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6517C21F-58BE-C3B4-D7A1-7F3895BA4855}"/>
                  </a:ext>
                </a:extLst>
              </p:cNvPr>
              <p:cNvSpPr txBox="1"/>
              <p:nvPr/>
            </p:nvSpPr>
            <p:spPr>
              <a:xfrm>
                <a:off x="1758655" y="2666067"/>
                <a:ext cx="2309279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Distance Measurement Sensor</a:t>
                </a:r>
              </a:p>
            </p:txBody>
          </p:sp>
        </p:grp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E70F74C1-25CC-3965-799C-2EAB3087E6E7}"/>
                </a:ext>
              </a:extLst>
            </p:cNvPr>
            <p:cNvGrpSpPr/>
            <p:nvPr/>
          </p:nvGrpSpPr>
          <p:grpSpPr>
            <a:xfrm>
              <a:off x="803939" y="3316841"/>
              <a:ext cx="2309284" cy="831929"/>
              <a:chOff x="768769" y="3041132"/>
              <a:chExt cx="2309284" cy="831929"/>
            </a:xfrm>
          </p:grpSpPr>
          <p:grpSp>
            <p:nvGrpSpPr>
              <p:cNvPr id="60" name="群組 59">
                <a:extLst>
                  <a:ext uri="{FF2B5EF4-FFF2-40B4-BE49-F238E27FC236}">
                    <a16:creationId xmlns:a16="http://schemas.microsoft.com/office/drawing/2014/main" id="{3A04E61D-43B9-9237-7E12-C104281EFF17}"/>
                  </a:ext>
                </a:extLst>
              </p:cNvPr>
              <p:cNvGrpSpPr/>
              <p:nvPr/>
            </p:nvGrpSpPr>
            <p:grpSpPr>
              <a:xfrm>
                <a:off x="1282758" y="3041132"/>
                <a:ext cx="1281306" cy="458071"/>
                <a:chOff x="872067" y="3246505"/>
                <a:chExt cx="1281306" cy="458071"/>
              </a:xfrm>
            </p:grpSpPr>
            <p:pic>
              <p:nvPicPr>
                <p:cNvPr id="62" name="Picture 6" descr="GP2AP 飛行時間 (ToF) 感應器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58172535-A1DF-B478-5ABB-3B2D6B2170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2067" y="3441435"/>
                  <a:ext cx="330200" cy="2284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2" descr="http://www.socle-tech.com.tw/images/sensor/Foxconn/FSTOF2002C0D.png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EB19724F-93EE-D102-876A-76CEE6675B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6406" y="3246505"/>
                  <a:ext cx="706967" cy="4580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1" name="文字方塊 60">
                <a:extLst>
                  <a:ext uri="{FF2B5EF4-FFF2-40B4-BE49-F238E27FC236}">
                    <a16:creationId xmlns:a16="http://schemas.microsoft.com/office/drawing/2014/main" id="{4D66DEE2-2140-1213-E027-480F0C1F1D43}"/>
                  </a:ext>
                </a:extLst>
              </p:cNvPr>
              <p:cNvSpPr txBox="1"/>
              <p:nvPr/>
            </p:nvSpPr>
            <p:spPr>
              <a:xfrm>
                <a:off x="768769" y="3633731"/>
                <a:ext cx="2309284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TOF sensor &amp; module</a:t>
                </a:r>
              </a:p>
            </p:txBody>
          </p:sp>
        </p:grp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C807BB84-DE55-D36B-8012-B85E79A1F40C}"/>
                </a:ext>
              </a:extLst>
            </p:cNvPr>
            <p:cNvSpPr txBox="1"/>
            <p:nvPr/>
          </p:nvSpPr>
          <p:spPr>
            <a:xfrm>
              <a:off x="2806720" y="1864511"/>
              <a:ext cx="2309283" cy="239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75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PM2.5 sensor</a:t>
              </a:r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961D4CA2-BB71-5224-5AF8-876B29AB0A33}"/>
                </a:ext>
              </a:extLst>
            </p:cNvPr>
            <p:cNvGrpSpPr/>
            <p:nvPr/>
          </p:nvGrpSpPr>
          <p:grpSpPr>
            <a:xfrm>
              <a:off x="3309593" y="3364892"/>
              <a:ext cx="1303532" cy="793009"/>
              <a:chOff x="1271643" y="4773867"/>
              <a:chExt cx="1303532" cy="793009"/>
            </a:xfrm>
          </p:grpSpPr>
          <p:pic>
            <p:nvPicPr>
              <p:cNvPr id="56" name="Picture 1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D9F9D3D8-315B-B626-75A4-3162E45248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579017" y="4773867"/>
                <a:ext cx="688787" cy="396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265D8F81-3B08-CCD5-A347-8D4EC0622E47}"/>
                  </a:ext>
                </a:extLst>
              </p:cNvPr>
              <p:cNvSpPr txBox="1"/>
              <p:nvPr/>
            </p:nvSpPr>
            <p:spPr>
              <a:xfrm>
                <a:off x="1271643" y="5327546"/>
                <a:ext cx="1303532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MEMS Mic</a:t>
                </a:r>
              </a:p>
            </p:txBody>
          </p:sp>
        </p:grpSp>
      </p:grp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3207733-0E38-21D0-974C-B069EA9304A9}"/>
              </a:ext>
            </a:extLst>
          </p:cNvPr>
          <p:cNvSpPr txBox="1">
            <a:spLocks/>
          </p:cNvSpPr>
          <p:nvPr/>
        </p:nvSpPr>
        <p:spPr>
          <a:xfrm>
            <a:off x="4280193" y="1090836"/>
            <a:ext cx="2014624" cy="2699611"/>
          </a:xfrm>
          <a:prstGeom prst="rect">
            <a:avLst/>
          </a:prstGeom>
          <a:gradFill flip="none" rotWithShape="1">
            <a:gsLst>
              <a:gs pos="86000">
                <a:schemeClr val="tx2">
                  <a:lumMod val="75000"/>
                </a:schemeClr>
              </a:gs>
              <a:gs pos="81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en" altLang="zh-TW" sz="900" dirty="0"/>
              <a:t> Wi-Fi 4/5/6 (+BT) </a:t>
            </a:r>
            <a:r>
              <a:rPr lang="en" altLang="zh-TW" sz="900" dirty="0">
                <a:effectLst/>
              </a:rPr>
              <a:t>Wireless Module</a:t>
            </a:r>
            <a:endParaRPr lang="en-US" altLang="zh-TW" sz="900" dirty="0"/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4909BBE1-4F1B-0288-95EC-EEE87203197C}"/>
              </a:ext>
            </a:extLst>
          </p:cNvPr>
          <p:cNvGrpSpPr/>
          <p:nvPr/>
        </p:nvGrpSpPr>
        <p:grpSpPr>
          <a:xfrm>
            <a:off x="4703539" y="2061824"/>
            <a:ext cx="1150783" cy="966426"/>
            <a:chOff x="3407569" y="1588376"/>
            <a:chExt cx="1394888" cy="1171423"/>
          </a:xfrm>
        </p:grpSpPr>
        <p:pic>
          <p:nvPicPr>
            <p:cNvPr id="71" name="圖片 70" descr="page19image17695552">
              <a:hlinkClick r:id="rId17" action="ppaction://hlinksldjump"/>
              <a:extLst>
                <a:ext uri="{FF2B5EF4-FFF2-40B4-BE49-F238E27FC236}">
                  <a16:creationId xmlns:a16="http://schemas.microsoft.com/office/drawing/2014/main" id="{36C2D37E-D709-7075-5399-ADA17690C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879" y="1588376"/>
              <a:ext cx="495516" cy="743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Arm Taiwan - Home | Facebook">
              <a:hlinkClick r:id="rId19"/>
              <a:extLst>
                <a:ext uri="{FF2B5EF4-FFF2-40B4-BE49-F238E27FC236}">
                  <a16:creationId xmlns:a16="http://schemas.microsoft.com/office/drawing/2014/main" id="{CC7F4404-31AC-6CBD-1B7B-DD7588316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569" y="2496773"/>
              <a:ext cx="264199" cy="26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 descr="Wi-Fi - 维基百科，自由的百科全书">
              <a:hlinkClick r:id="rId21"/>
              <a:extLst>
                <a:ext uri="{FF2B5EF4-FFF2-40B4-BE49-F238E27FC236}">
                  <a16:creationId xmlns:a16="http://schemas.microsoft.com/office/drawing/2014/main" id="{63EEC0C7-68D3-E4E8-F7C3-F9492645D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820" y="2503723"/>
              <a:ext cx="385637" cy="228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62698F3A-D3E9-EF4B-E291-BDA5B1172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433" y="2549032"/>
              <a:ext cx="536690" cy="183057"/>
            </a:xfrm>
            <a:prstGeom prst="rect">
              <a:avLst/>
            </a:prstGeom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582C117B-5A92-AC8A-551E-789603B6FA1E}"/>
              </a:ext>
            </a:extLst>
          </p:cNvPr>
          <p:cNvGrpSpPr/>
          <p:nvPr/>
        </p:nvGrpSpPr>
        <p:grpSpPr>
          <a:xfrm>
            <a:off x="6289111" y="2690669"/>
            <a:ext cx="1176914" cy="1104981"/>
            <a:chOff x="7770124" y="834608"/>
            <a:chExt cx="1726141" cy="1620639"/>
          </a:xfrm>
        </p:grpSpPr>
        <p:sp>
          <p:nvSpPr>
            <p:cNvPr id="76" name="文字方塊 75">
              <a:hlinkClick r:id="rId24" action="ppaction://hlinksldjump"/>
              <a:extLst>
                <a:ext uri="{FF2B5EF4-FFF2-40B4-BE49-F238E27FC236}">
                  <a16:creationId xmlns:a16="http://schemas.microsoft.com/office/drawing/2014/main" id="{53F871E6-4764-5DB8-78FB-A3D22F61CA90}"/>
                </a:ext>
              </a:extLst>
            </p:cNvPr>
            <p:cNvSpPr txBox="1">
              <a:spLocks/>
            </p:cNvSpPr>
            <p:nvPr/>
          </p:nvSpPr>
          <p:spPr>
            <a:xfrm>
              <a:off x="7831563" y="834608"/>
              <a:ext cx="1620000" cy="1620639"/>
            </a:xfrm>
            <a:prstGeom prst="rect">
              <a:avLst/>
            </a:prstGeom>
            <a:gradFill flip="none" rotWithShape="1">
              <a:gsLst>
                <a:gs pos="81000">
                  <a:schemeClr val="tx2">
                    <a:lumMod val="75000"/>
                  </a:schemeClr>
                </a:gs>
                <a:gs pos="76000">
                  <a:schemeClr val="bg1"/>
                </a:gs>
                <a:gs pos="100000">
                  <a:schemeClr val="tx2"/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txBody>
            <a:bodyPr wrap="square">
              <a:noAutofit/>
            </a:bodyPr>
            <a:lstStyle>
              <a:defPPr>
                <a:defRPr lang="zh-TW"/>
              </a:defPPr>
              <a:lvl1pPr algn="ctr">
                <a:defRPr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en-US" altLang="zh-TW" sz="900" dirty="0"/>
                <a:t>Laser</a:t>
              </a:r>
            </a:p>
          </p:txBody>
        </p: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790567F0-320E-EF7C-1C9A-6A4689D94DE0}"/>
                </a:ext>
              </a:extLst>
            </p:cNvPr>
            <p:cNvGrpSpPr/>
            <p:nvPr/>
          </p:nvGrpSpPr>
          <p:grpSpPr>
            <a:xfrm>
              <a:off x="7770124" y="1490097"/>
              <a:ext cx="1726141" cy="769267"/>
              <a:chOff x="7770124" y="1490097"/>
              <a:chExt cx="1726141" cy="769267"/>
            </a:xfrm>
          </p:grpSpPr>
          <p:pic>
            <p:nvPicPr>
              <p:cNvPr id="78" name="Picture 12" descr="US-Lasers Inc. D6505I 雷射二極體 650nm 5mW 20mA 徑向、罐、3 引線 (5.6mm、TO-18)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3B3CF9C6-70EA-09F3-0187-689DF286B5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screen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5312" y="1490097"/>
                <a:ext cx="487092" cy="530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D9965139-92A6-DE12-EA26-E0E22CE6D46A}"/>
                  </a:ext>
                </a:extLst>
              </p:cNvPr>
              <p:cNvSpPr txBox="1"/>
              <p:nvPr/>
            </p:nvSpPr>
            <p:spPr>
              <a:xfrm>
                <a:off x="7770124" y="1982365"/>
                <a:ext cx="172614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Laser Diode</a:t>
                </a:r>
              </a:p>
            </p:txBody>
          </p:sp>
        </p:grpSp>
      </p:grpSp>
      <p:sp>
        <p:nvSpPr>
          <p:cNvPr id="80" name="＞形箭號 79">
            <a:extLst>
              <a:ext uri="{FF2B5EF4-FFF2-40B4-BE49-F238E27FC236}">
                <a16:creationId xmlns:a16="http://schemas.microsoft.com/office/drawing/2014/main" id="{3683E448-EAFB-AB9D-387C-465F1BFEF049}"/>
              </a:ext>
            </a:extLst>
          </p:cNvPr>
          <p:cNvSpPr/>
          <p:nvPr/>
        </p:nvSpPr>
        <p:spPr>
          <a:xfrm>
            <a:off x="1978520" y="4034744"/>
            <a:ext cx="244302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Sensing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＞形箭號 80">
            <a:extLst>
              <a:ext uri="{FF2B5EF4-FFF2-40B4-BE49-F238E27FC236}">
                <a16:creationId xmlns:a16="http://schemas.microsoft.com/office/drawing/2014/main" id="{42896332-2CD0-FDD7-91AE-C89DDE7FCA04}"/>
              </a:ext>
            </a:extLst>
          </p:cNvPr>
          <p:cNvSpPr/>
          <p:nvPr/>
        </p:nvSpPr>
        <p:spPr>
          <a:xfrm>
            <a:off x="4308366" y="4034744"/>
            <a:ext cx="229189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Computing</a:t>
            </a:r>
          </a:p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Communication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＞形箭號 81">
            <a:extLst>
              <a:ext uri="{FF2B5EF4-FFF2-40B4-BE49-F238E27FC236}">
                <a16:creationId xmlns:a16="http://schemas.microsoft.com/office/drawing/2014/main" id="{A1420103-890D-CBEA-6485-1A204A190989}"/>
              </a:ext>
            </a:extLst>
          </p:cNvPr>
          <p:cNvSpPr/>
          <p:nvPr/>
        </p:nvSpPr>
        <p:spPr>
          <a:xfrm>
            <a:off x="6479937" y="4034744"/>
            <a:ext cx="235624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Control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Picture 2" descr="查看來源圖片">
            <a:extLst>
              <a:ext uri="{FF2B5EF4-FFF2-40B4-BE49-F238E27FC236}">
                <a16:creationId xmlns:a16="http://schemas.microsoft.com/office/drawing/2014/main" id="{222F4DFC-892E-E4AA-AB93-C3678CC1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2356" y="474664"/>
            <a:ext cx="973723" cy="13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25B7570F-EEB6-78D1-40EF-F1E85694FAFD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4169" y="437202"/>
            <a:ext cx="1265468" cy="245090"/>
          </a:xfrm>
          <a:prstGeom prst="rect">
            <a:avLst/>
          </a:prstGeom>
        </p:spPr>
      </p:pic>
      <p:pic>
        <p:nvPicPr>
          <p:cNvPr id="87" name="圖片 86">
            <a:hlinkClick r:id="rId30" action="ppaction://hlinksldjump"/>
            <a:extLst>
              <a:ext uri="{FF2B5EF4-FFF2-40B4-BE49-F238E27FC236}">
                <a16:creationId xmlns:a16="http://schemas.microsoft.com/office/drawing/2014/main" id="{ED305905-8AF2-E39C-B366-66E18FA5E9F7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489" y="1520580"/>
            <a:ext cx="468045" cy="37443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4CD9A3-21DD-C9EC-47A4-204219D4C814}"/>
              </a:ext>
            </a:extLst>
          </p:cNvPr>
          <p:cNvSpPr txBox="1"/>
          <p:nvPr/>
        </p:nvSpPr>
        <p:spPr>
          <a:xfrm flipV="1">
            <a:off x="2039471" y="888303"/>
            <a:ext cx="6256676" cy="1938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7ABF27-985B-6C18-A39E-F480B24D2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633" y="126467"/>
            <a:ext cx="833565" cy="83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A6403BC-4213-A746-8312-18460F6A6C2C}"/>
              </a:ext>
            </a:extLst>
          </p:cNvPr>
          <p:cNvSpPr/>
          <p:nvPr/>
        </p:nvSpPr>
        <p:spPr>
          <a:xfrm>
            <a:off x="-20131" y="0"/>
            <a:ext cx="1813874" cy="4819650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3" name="圖片 19">
            <a:extLst>
              <a:ext uri="{FF2B5EF4-FFF2-40B4-BE49-F238E27FC236}">
                <a16:creationId xmlns:a16="http://schemas.microsoft.com/office/drawing/2014/main" id="{B902676B-4793-A29E-8C77-3B7303448172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53" y="1"/>
            <a:ext cx="1782697" cy="1435626"/>
          </a:xfrm>
          <a:prstGeom prst="rect">
            <a:avLst/>
          </a:prstGeom>
        </p:spPr>
      </p:pic>
      <p:sp>
        <p:nvSpPr>
          <p:cNvPr id="14" name="標題 21">
            <a:extLst>
              <a:ext uri="{FF2B5EF4-FFF2-40B4-BE49-F238E27FC236}">
                <a16:creationId xmlns:a16="http://schemas.microsoft.com/office/drawing/2014/main" id="{AF166F33-D9E2-DAAA-D949-870BD7EC78DB}"/>
              </a:ext>
            </a:extLst>
          </p:cNvPr>
          <p:cNvSpPr txBox="1">
            <a:spLocks/>
          </p:cNvSpPr>
          <p:nvPr/>
        </p:nvSpPr>
        <p:spPr>
          <a:xfrm>
            <a:off x="127439" y="757580"/>
            <a:ext cx="1495591" cy="282118"/>
          </a:xfrm>
          <a:prstGeom prst="rect">
            <a:avLst/>
          </a:prstGeom>
          <a:effectLst>
            <a:reflection blurRad="6350" stA="52000" endA="300" endPos="53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" altLang="zh-TW" sz="1400" dirty="0">
                <a:solidFill>
                  <a:schemeClr val="bg1"/>
                </a:solidFill>
              </a:rPr>
              <a:t>Product Line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F693D48-55E5-4C61-259D-A0238514C113}"/>
              </a:ext>
            </a:extLst>
          </p:cNvPr>
          <p:cNvSpPr txBox="1"/>
          <p:nvPr/>
        </p:nvSpPr>
        <p:spPr>
          <a:xfrm rot="16200000" flipV="1">
            <a:off x="-538247" y="2419935"/>
            <a:ext cx="4700736" cy="283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650D8B3-2237-7800-BB8A-46DEEB366E8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45" y="246472"/>
            <a:ext cx="600977" cy="278182"/>
          </a:xfrm>
          <a:prstGeom prst="rect">
            <a:avLst/>
          </a:prstGeom>
        </p:spPr>
      </p:pic>
      <p:sp>
        <p:nvSpPr>
          <p:cNvPr id="6" name="文字方塊 5">
            <a:hlinkClick r:id="rId3" action="ppaction://hlinksldjump"/>
            <a:extLst>
              <a:ext uri="{FF2B5EF4-FFF2-40B4-BE49-F238E27FC236}">
                <a16:creationId xmlns:a16="http://schemas.microsoft.com/office/drawing/2014/main" id="{349EF82D-4A77-EB02-D23F-DA0C1EEEAE12}"/>
              </a:ext>
            </a:extLst>
          </p:cNvPr>
          <p:cNvSpPr txBox="1">
            <a:spLocks/>
          </p:cNvSpPr>
          <p:nvPr/>
        </p:nvSpPr>
        <p:spPr>
          <a:xfrm>
            <a:off x="7498679" y="1090835"/>
            <a:ext cx="1288275" cy="2696515"/>
          </a:xfrm>
          <a:prstGeom prst="rect">
            <a:avLst/>
          </a:prstGeom>
          <a:gradFill flip="none" rotWithShape="1">
            <a:gsLst>
              <a:gs pos="87000">
                <a:schemeClr val="tx2">
                  <a:lumMod val="75000"/>
                </a:schemeClr>
              </a:gs>
              <a:gs pos="82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 dirty="0"/>
              <a:t>Power Semiconductor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6CE34239-F95F-2949-FFAF-E569CD399C2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1634" y="-882356"/>
            <a:ext cx="854111" cy="779840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67AE2174-F590-E67A-54E0-1D2421C392A3}"/>
              </a:ext>
            </a:extLst>
          </p:cNvPr>
          <p:cNvSpPr txBox="1"/>
          <p:nvPr/>
        </p:nvSpPr>
        <p:spPr>
          <a:xfrm>
            <a:off x="7541459" y="2823133"/>
            <a:ext cx="1176915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750" dirty="0" err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SiC</a:t>
            </a:r>
            <a:r>
              <a:rPr lang="en-US" altLang="zh-TW" sz="75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MOSFET 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E1036525-A7D0-14FA-9587-0D56F536D20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729448" y="2013338"/>
            <a:ext cx="655538" cy="631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7132EFA5-8CF4-1B6D-C86E-B5B0864B22D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1494445" flipH="1">
            <a:off x="8360445" y="2005458"/>
            <a:ext cx="186238" cy="41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486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Dust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231EB30-6573-DC9F-63BB-91DDBF02343F}"/>
              </a:ext>
            </a:extLst>
          </p:cNvPr>
          <p:cNvSpPr txBox="1"/>
          <p:nvPr/>
        </p:nvSpPr>
        <p:spPr>
          <a:xfrm>
            <a:off x="3054377" y="607046"/>
            <a:ext cx="572367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D8E0F89-6ABA-67C2-1F60-92B7A054A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638078"/>
            <a:ext cx="1140861" cy="22288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373C079-D3A9-B781-D1AA-E825B98CC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23" y="1162672"/>
            <a:ext cx="912085" cy="729666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A92DCB7-DB36-066D-6CA7-017D09BE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4124906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5FE88DDC-081C-15E3-8FB7-0C301C1E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4124907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VDE">
            <a:extLst>
              <a:ext uri="{FF2B5EF4-FFF2-40B4-BE49-F238E27FC236}">
                <a16:creationId xmlns:a16="http://schemas.microsoft.com/office/drawing/2014/main" id="{814A0079-9930-D4F5-2230-3E4C96CF6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4113591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5DA9E1AC-84E8-6E5A-ADAB-4E775AB5AB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152111"/>
            <a:ext cx="349892" cy="1859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CF871CFD-B4AD-ABB9-9D3A-69B96A1A09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155060"/>
            <a:ext cx="325880" cy="187058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CEB6C0AB-7E38-6BA5-1D27-1D16471E585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76" y="2480763"/>
            <a:ext cx="2996596" cy="1491247"/>
          </a:xfrm>
          <a:prstGeom prst="rect">
            <a:avLst/>
          </a:prstGeom>
        </p:spPr>
      </p:pic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7166D46F-C778-1B4D-2986-2E6ACF3F9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31641"/>
              </p:ext>
            </p:extLst>
          </p:nvPr>
        </p:nvGraphicFramePr>
        <p:xfrm>
          <a:off x="3054379" y="2395576"/>
          <a:ext cx="5723672" cy="2083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9038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3604634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Size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46×34×12mm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Output 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UART / I2C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Detectable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PM1.0 / PM2.5 / PM10 separately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Operating supply voltage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 ± 0.25 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Power consumption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</a:t>
                      </a:r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200mW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Sensitivity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±10%(@PM1.0)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Operating temp.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-10 to 65 °C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Storage temp.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Correction by microcomputer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Equipped with auto cleaning mode function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947850"/>
                  </a:ext>
                </a:extLst>
              </a:tr>
            </a:tbl>
          </a:graphicData>
        </a:graphic>
      </p:graphicFrame>
      <p:sp>
        <p:nvSpPr>
          <p:cNvPr id="40" name="文字方塊 39">
            <a:extLst>
              <a:ext uri="{FF2B5EF4-FFF2-40B4-BE49-F238E27FC236}">
                <a16:creationId xmlns:a16="http://schemas.microsoft.com/office/drawing/2014/main" id="{60FABB1F-E448-8485-40DA-5AE924C05685}"/>
              </a:ext>
            </a:extLst>
          </p:cNvPr>
          <p:cNvSpPr txBox="1"/>
          <p:nvPr/>
        </p:nvSpPr>
        <p:spPr>
          <a:xfrm>
            <a:off x="3054378" y="2112400"/>
            <a:ext cx="562256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DD93FB0-AE9E-2960-D078-EAADB53FA6CF}"/>
              </a:ext>
            </a:extLst>
          </p:cNvPr>
          <p:cNvSpPr txBox="1"/>
          <p:nvPr/>
        </p:nvSpPr>
        <p:spPr>
          <a:xfrm>
            <a:off x="3205215" y="1835699"/>
            <a:ext cx="843500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conditioner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CDF7D9B-F7D0-F5A8-97ED-FB0ECA9178DB}"/>
              </a:ext>
            </a:extLst>
          </p:cNvPr>
          <p:cNvSpPr txBox="1"/>
          <p:nvPr/>
        </p:nvSpPr>
        <p:spPr>
          <a:xfrm>
            <a:off x="4321047" y="1835699"/>
            <a:ext cx="652743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purifier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C668BE75-7424-C7C2-1713-460B5AE68803}"/>
              </a:ext>
            </a:extLst>
          </p:cNvPr>
          <p:cNvSpPr txBox="1"/>
          <p:nvPr/>
        </p:nvSpPr>
        <p:spPr>
          <a:xfrm>
            <a:off x="5256541" y="1835699"/>
            <a:ext cx="1021433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Ventilation system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EDAD0B41-216D-4137-9BCC-9FF486077961}"/>
              </a:ext>
            </a:extLst>
          </p:cNvPr>
          <p:cNvSpPr txBox="1"/>
          <p:nvPr/>
        </p:nvSpPr>
        <p:spPr>
          <a:xfrm>
            <a:off x="7605013" y="1754186"/>
            <a:ext cx="121398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Consumer electronic products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FBB71048-E6DD-1783-92E5-042C222113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670" y="1139890"/>
            <a:ext cx="840588" cy="504811"/>
          </a:xfrm>
          <a:prstGeom prst="rect">
            <a:avLst/>
          </a:prstGeom>
        </p:spPr>
      </p:pic>
      <p:pic>
        <p:nvPicPr>
          <p:cNvPr id="2050" name="Picture 2" descr="Molekule Air Pro, Air Purifier for Professional Spaces and Large Rooms up  to 1000 sq. ft. with PECO Technology, Eliminates Smoke, Mold, Bacteria &amp;  Other Pollutants for Clean Air - Silver">
            <a:hlinkClick r:id="rId12"/>
            <a:extLst>
              <a:ext uri="{FF2B5EF4-FFF2-40B4-BE49-F238E27FC236}">
                <a16:creationId xmlns:a16="http://schemas.microsoft.com/office/drawing/2014/main" id="{C6887B48-74A8-3AE0-5EE2-FD7B1817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902" y="1003402"/>
            <a:ext cx="787310" cy="78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 Ventilation System As Air Temperature Climate Exchanger Outline  Concept Stock Vector - Illustration of indoor, isolated: 208504373">
            <a:hlinkClick r:id="rId14"/>
            <a:extLst>
              <a:ext uri="{FF2B5EF4-FFF2-40B4-BE49-F238E27FC236}">
                <a16:creationId xmlns:a16="http://schemas.microsoft.com/office/drawing/2014/main" id="{1E8036DC-2CC7-8655-99FB-CD6B21312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0367" y="1059849"/>
            <a:ext cx="1031500" cy="67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ZAIR WiFi Air Quality Monitor Detects Carbon Dioxide, PM2.5, 1.0, TVOC,  Temperature, and Humidity, IoT Controller with Relay Function, Data Logger,  Smart Home (Only Supports 2.4 GHz Wi-Fi)">
            <a:hlinkClick r:id="rId16"/>
            <a:extLst>
              <a:ext uri="{FF2B5EF4-FFF2-40B4-BE49-F238E27FC236}">
                <a16:creationId xmlns:a16="http://schemas.microsoft.com/office/drawing/2014/main" id="{C3596F40-53DC-DE8B-1383-F2A3D47E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601" y="1137215"/>
            <a:ext cx="601503" cy="6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D166461B-A82A-B549-317F-A82554083C14}"/>
              </a:ext>
            </a:extLst>
          </p:cNvPr>
          <p:cNvSpPr txBox="1"/>
          <p:nvPr/>
        </p:nvSpPr>
        <p:spPr>
          <a:xfrm>
            <a:off x="6531872" y="1754186"/>
            <a:ext cx="86893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quality monitor</a:t>
            </a:r>
          </a:p>
        </p:txBody>
      </p:sp>
      <p:pic>
        <p:nvPicPr>
          <p:cNvPr id="2056" name="Picture 8" descr="15 Consumer Electronics Applications - You Need to Use">
            <a:hlinkClick r:id="rId18"/>
            <a:extLst>
              <a:ext uri="{FF2B5EF4-FFF2-40B4-BE49-F238E27FC236}">
                <a16:creationId xmlns:a16="http://schemas.microsoft.com/office/drawing/2014/main" id="{4F693D67-4B21-B8FE-380C-2B2563D9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915" y="1077298"/>
            <a:ext cx="897082" cy="5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FD6F9B22-D6C9-F49A-12E9-9EB730595D16}"/>
              </a:ext>
            </a:extLst>
          </p:cNvPr>
          <p:cNvSpPr txBox="1"/>
          <p:nvPr/>
        </p:nvSpPr>
        <p:spPr>
          <a:xfrm>
            <a:off x="949671" y="2004779"/>
            <a:ext cx="1115203" cy="203488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1000" dirty="0">
                <a:solidFill>
                  <a:schemeClr val="bg1"/>
                </a:solidFill>
              </a:rPr>
              <a:t>GP2Y1040AU0F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E5BBFCD-ABFD-A845-D8B2-C5682B4CB9CA}"/>
              </a:ext>
            </a:extLst>
          </p:cNvPr>
          <p:cNvSpPr/>
          <p:nvPr/>
        </p:nvSpPr>
        <p:spPr>
          <a:xfrm>
            <a:off x="868341" y="1028468"/>
            <a:ext cx="1268962" cy="12689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5877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Dust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258982"/>
              </p:ext>
            </p:extLst>
          </p:nvPr>
        </p:nvGraphicFramePr>
        <p:xfrm>
          <a:off x="1638604" y="750614"/>
          <a:ext cx="6668974" cy="32869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0326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7287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75184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227598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887358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002445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69882">
                <a:tc gridSpan="7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54599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system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Minimum dust 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range(TYP) (PM2.5)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 accuracy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interface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of each dust 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887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GP2Y1040AU0F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Particle count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0.3μ</a:t>
                      </a: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500ug/m3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±10% 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UART / I2C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</a:t>
                      </a:r>
                      <a:r>
                        <a:rPr kumimoji="0" lang="zh-TW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 / 2.5 / 10</a:t>
                      </a:r>
                      <a:r>
                        <a:rPr kumimoji="0" lang="zh-TW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)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85121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GP2Y1026AU0F</a:t>
                      </a:r>
                      <a:endParaRPr kumimoji="0" lang="en-US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 density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0.5μ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1000ug/m3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±15%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Serial data</a:t>
                      </a:r>
                      <a:r>
                        <a:rPr kumimoji="0" lang="zh-TW" alt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（</a:t>
                      </a: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UART</a:t>
                      </a:r>
                      <a:r>
                        <a:rPr kumimoji="0" lang="zh-TW" alt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）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No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858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GP2Y1014AU0F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 density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0.5μ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580ug/m3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0.5V±15%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 voltage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No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B46F3709-C9D7-A727-C92D-0A7D3DE0D7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646" t="-9207" r="-8221" b="-8698"/>
          <a:stretch/>
        </p:blipFill>
        <p:spPr>
          <a:xfrm>
            <a:off x="738631" y="1570304"/>
            <a:ext cx="780279" cy="64637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D8E8295-B2DC-CFF9-0608-B77DBE066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418" t="-15097" r="-9307" b="-11674"/>
          <a:stretch/>
        </p:blipFill>
        <p:spPr>
          <a:xfrm>
            <a:off x="746068" y="2444568"/>
            <a:ext cx="780279" cy="60210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080F31A-C401-75E6-85E0-CF34EE5032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66" t="-20026" r="-10500" b="-21050"/>
          <a:stretch/>
        </p:blipFill>
        <p:spPr>
          <a:xfrm>
            <a:off x="738631" y="3274567"/>
            <a:ext cx="780279" cy="64637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2548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A60343-DC2D-A377-94C1-F255A24E5454}"/>
              </a:ext>
            </a:extLst>
          </p:cNvPr>
          <p:cNvSpPr txBox="1"/>
          <p:nvPr/>
        </p:nvSpPr>
        <p:spPr>
          <a:xfrm>
            <a:off x="3054378" y="673952"/>
            <a:ext cx="5505422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08EA3B-3739-8A4E-26A8-1A4AD29C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704984"/>
            <a:ext cx="1140861" cy="22288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79491A-16EE-3B37-377F-AC5E6303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87198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E29DA43-F3B0-A7E1-F96F-00D42871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87198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DE">
            <a:extLst>
              <a:ext uri="{FF2B5EF4-FFF2-40B4-BE49-F238E27FC236}">
                <a16:creationId xmlns:a16="http://schemas.microsoft.com/office/drawing/2014/main" id="{70EB9BAA-920B-9CAD-C695-683655D90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86067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32B47FE-E02E-3038-02E0-626666296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3899193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0A6B9B-B3A7-FC64-72D3-ADA9EB80B1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3902142"/>
            <a:ext cx="325880" cy="187058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5753CB6-2985-1EF8-9562-482EABFD9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728649"/>
              </p:ext>
            </p:extLst>
          </p:nvPr>
        </p:nvGraphicFramePr>
        <p:xfrm>
          <a:off x="3054379" y="2710515"/>
          <a:ext cx="5656766" cy="11926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9904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856862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operating temperature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-30 to +95°C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Extending area to use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photointerrupter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under    High/Low temperature        </a:t>
                      </a:r>
                    </a:p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condition in copier &amp; LBP.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reliability of connection improved by combined case &amp; connector as one </a:t>
                      </a:r>
                    </a:p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part.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Low supply current max. 16.5mA by OPIC output 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GP1A173LCS5F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232F91-2879-A382-6B02-F5C3E3DCAA4D}"/>
              </a:ext>
            </a:extLst>
          </p:cNvPr>
          <p:cNvSpPr txBox="1"/>
          <p:nvPr/>
        </p:nvSpPr>
        <p:spPr>
          <a:xfrm>
            <a:off x="3054378" y="2427339"/>
            <a:ext cx="55958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F43E805-72DD-132A-1414-EE98A7985A18}"/>
              </a:ext>
            </a:extLst>
          </p:cNvPr>
          <p:cNvSpPr txBox="1"/>
          <p:nvPr/>
        </p:nvSpPr>
        <p:spPr>
          <a:xfrm>
            <a:off x="3303057" y="1894911"/>
            <a:ext cx="80021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DLP Project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6FF69F-C6A8-FD8B-7631-30618DCD73C2}"/>
              </a:ext>
            </a:extLst>
          </p:cNvPr>
          <p:cNvSpPr txBox="1"/>
          <p:nvPr/>
        </p:nvSpPr>
        <p:spPr>
          <a:xfrm>
            <a:off x="4548731" y="1894911"/>
            <a:ext cx="43473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Lens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33E2534-6622-1A28-411D-2396AF86A612}"/>
              </a:ext>
            </a:extLst>
          </p:cNvPr>
          <p:cNvSpPr txBox="1"/>
          <p:nvPr/>
        </p:nvSpPr>
        <p:spPr>
          <a:xfrm>
            <a:off x="5428921" y="1894911"/>
            <a:ext cx="49244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latin typeface="Helvetica" pitchFamily="2" charset="0"/>
              </a:rPr>
              <a:t>Robot</a:t>
            </a:r>
            <a:endParaRPr lang="en" altLang="zh-TW" sz="900" dirty="0">
              <a:effectLst/>
              <a:latin typeface="Helvetica" pitchFamily="2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C0E93FB-E8B8-07B9-3398-DE31BBC75204}"/>
              </a:ext>
            </a:extLst>
          </p:cNvPr>
          <p:cNvSpPr txBox="1"/>
          <p:nvPr/>
        </p:nvSpPr>
        <p:spPr>
          <a:xfrm>
            <a:off x="7636609" y="1874953"/>
            <a:ext cx="121398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Printer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7DA4C90-F30F-1862-2D10-02F5E44750B2}"/>
              </a:ext>
            </a:extLst>
          </p:cNvPr>
          <p:cNvSpPr txBox="1"/>
          <p:nvPr/>
        </p:nvSpPr>
        <p:spPr>
          <a:xfrm>
            <a:off x="6411424" y="1874953"/>
            <a:ext cx="86893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Water meter</a:t>
            </a:r>
          </a:p>
        </p:txBody>
      </p:sp>
      <p:pic>
        <p:nvPicPr>
          <p:cNvPr id="4098" name="Picture 2" descr="page2image30076080">
            <a:extLst>
              <a:ext uri="{FF2B5EF4-FFF2-40B4-BE49-F238E27FC236}">
                <a16:creationId xmlns:a16="http://schemas.microsoft.com/office/drawing/2014/main" id="{5B16C975-A9C4-8A77-A5D7-4ABA8CF69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09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age2image30074624">
            <a:extLst>
              <a:ext uri="{FF2B5EF4-FFF2-40B4-BE49-F238E27FC236}">
                <a16:creationId xmlns:a16="http://schemas.microsoft.com/office/drawing/2014/main" id="{E9A8842B-9ABF-10F5-92F8-71DD0C92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6644" y="1082330"/>
            <a:ext cx="773632" cy="7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3" name="Picture 87" descr="page2image30317472">
            <a:extLst>
              <a:ext uri="{FF2B5EF4-FFF2-40B4-BE49-F238E27FC236}">
                <a16:creationId xmlns:a16="http://schemas.microsoft.com/office/drawing/2014/main" id="{C6DEDC5B-47E7-467F-8AA6-E5946458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823" y="1114370"/>
            <a:ext cx="534403" cy="6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8" name="Picture 92" descr="page2image30318304">
            <a:extLst>
              <a:ext uri="{FF2B5EF4-FFF2-40B4-BE49-F238E27FC236}">
                <a16:creationId xmlns:a16="http://schemas.microsoft.com/office/drawing/2014/main" id="{2E77ACD9-D2AA-6FC7-9CE4-472EF9D7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608" y="118118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9" name="Picture 93" descr="page2image30318512">
            <a:extLst>
              <a:ext uri="{FF2B5EF4-FFF2-40B4-BE49-F238E27FC236}">
                <a16:creationId xmlns:a16="http://schemas.microsoft.com/office/drawing/2014/main" id="{5221FDCD-F3DE-DB0B-0AB4-E7DB25896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9166" y="1331416"/>
            <a:ext cx="827998" cy="3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2" name="Picture 96" descr="1' water meter - Rainwater Collection and Stormwater Management">
            <a:hlinkClick r:id="rId14"/>
            <a:extLst>
              <a:ext uri="{FF2B5EF4-FFF2-40B4-BE49-F238E27FC236}">
                <a16:creationId xmlns:a16="http://schemas.microsoft.com/office/drawing/2014/main" id="{78FDA9D6-0B02-D628-70E9-362603B12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8068" y="1134197"/>
            <a:ext cx="722370" cy="6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45730703-C774-A4DD-752F-550A597A9C9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68" y="2658360"/>
            <a:ext cx="2724178" cy="91633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B40F2-A8EB-2EF3-CC01-79ECF90FB13D}"/>
              </a:ext>
            </a:extLst>
          </p:cNvPr>
          <p:cNvSpPr/>
          <p:nvPr/>
        </p:nvSpPr>
        <p:spPr>
          <a:xfrm>
            <a:off x="932615" y="1084257"/>
            <a:ext cx="1268962" cy="12689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2" name="Picture 98" descr="GP1S52VJ000F Sharp Microelectronics | Mouser 臺灣">
            <a:hlinkClick r:id="rId17"/>
            <a:extLst>
              <a:ext uri="{FF2B5EF4-FFF2-40B4-BE49-F238E27FC236}">
                <a16:creationId xmlns:a16="http://schemas.microsoft.com/office/drawing/2014/main" id="{7EFEC802-9EB5-23BC-4677-551D739BE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282" y="1360583"/>
            <a:ext cx="672048" cy="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4" descr="page2image30388624">
            <a:extLst>
              <a:ext uri="{FF2B5EF4-FFF2-40B4-BE49-F238E27FC236}">
                <a16:creationId xmlns:a16="http://schemas.microsoft.com/office/drawing/2014/main" id="{23DF807D-334A-1732-4E88-96AD9D11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511" y="1139906"/>
            <a:ext cx="448459" cy="44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2D36F531-0A91-6F92-0633-73F6D9A08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6364" r="95000">
                        <a14:foregroundMark x1="8182" y1="64545" x2="8182" y2="51818"/>
                        <a14:foregroundMark x1="6818" y1="61364" x2="9091" y2="66364"/>
                        <a14:foregroundMark x1="89545" y1="68636" x2="87273" y2="50000"/>
                        <a14:foregroundMark x1="89091" y1="63636" x2="91364" y2="57727"/>
                        <a14:foregroundMark x1="95000" y1="56818" x2="93636" y2="65909"/>
                        <a14:backgroundMark x1="7571" y1="67012" x2="7727" y2="6727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623" y="1701329"/>
            <a:ext cx="630856" cy="63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75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</a:t>
            </a:r>
            <a:r>
              <a:rPr lang="en" altLang="zh-TW" dirty="0"/>
              <a:t>T</a:t>
            </a:r>
            <a:r>
              <a:rPr lang="en" altLang="zh-TW" dirty="0">
                <a:effectLst/>
              </a:rPr>
              <a:t>ype  [Compact type]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46231"/>
              </p:ext>
            </p:extLst>
          </p:nvPr>
        </p:nvGraphicFramePr>
        <p:xfrm>
          <a:off x="1766887" y="669074"/>
          <a:ext cx="6801666" cy="3902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68495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859578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629295">
                  <a:extLst>
                    <a:ext uri="{9D8B030D-6E8A-4147-A177-3AD203B41FA5}">
                      <a16:colId xmlns:a16="http://schemas.microsoft.com/office/drawing/2014/main" val="182523689"/>
                    </a:ext>
                  </a:extLst>
                </a:gridCol>
                <a:gridCol w="1023836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520462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203762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85354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GP1S092HCPIF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for soldering reflow, surface mount compatible, with positioning boss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4.5 × 2.6 × 2.9 [height] </a:t>
                      </a: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mm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759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GP1S093HCZ0F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4.5 × 2.6 × 2.9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GP1S094HCZ0F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with positioning pin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5.5 × 2.6 × 4.8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altLang="zh-TW" sz="800" dirty="0">
                          <a:effectLst/>
                          <a:latin typeface="+mn-lt"/>
                        </a:rPr>
                        <a:t>GP1S097HCZ0F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with mounting hole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4.5 × 2.6 × 4.5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83992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GP1S194HCZ0F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wide gap,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3.6 × 2.0 × 2.7 (height)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1.7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625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GP1S195HCPSF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wide gap, surface mount compatible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3.4 × 2.0 × 2.7 (height)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75359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GP1S196HCZ0F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 × 2.0 × 2.7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518751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GP1S196HCPSF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 × 2.0 × 2.7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27331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GP1S296HCPSF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× 1.8 × 1.9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753010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GP1S396HCP0F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Straight lead type,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2.26 × 1.4 × 1.6 [height]mm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0.12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134402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GP1S396HCPSF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2.26 × 1.4 × 1.6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0.12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28651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3A9A9AB8-806C-F42D-3EE7-28ED8CA7A9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2" y="673952"/>
            <a:ext cx="721106" cy="50299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A884633-CBAC-C288-54E1-BCCE41FBCE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2" t="10562" r="87965" b="66097"/>
          <a:stretch/>
        </p:blipFill>
        <p:spPr>
          <a:xfrm>
            <a:off x="1355832" y="121811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3CCFA67-A048-22A8-BC18-57B1E56F83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83" t="9477" r="71484" b="67182"/>
          <a:stretch/>
        </p:blipFill>
        <p:spPr>
          <a:xfrm>
            <a:off x="937468" y="1555815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2D83B86-58D6-343E-51B4-AC64028D86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7" t="10755" r="55300" b="65904"/>
          <a:stretch/>
        </p:blipFill>
        <p:spPr>
          <a:xfrm>
            <a:off x="1355832" y="186449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549293F-876A-230E-3286-C309AF151A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54" t="7298" r="39413" b="69361"/>
          <a:stretch/>
        </p:blipFill>
        <p:spPr>
          <a:xfrm>
            <a:off x="937468" y="217066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310170D-0ADA-2086-0B82-6E21E6559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26" t="9665" r="22041" b="66994"/>
          <a:stretch/>
        </p:blipFill>
        <p:spPr>
          <a:xfrm>
            <a:off x="1355832" y="246358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D360FDA-4913-3367-71D5-46D03BC9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04" t="8387" r="5263" b="68272"/>
          <a:stretch/>
        </p:blipFill>
        <p:spPr>
          <a:xfrm>
            <a:off x="937468" y="2761876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202CE7F-3598-84A5-8B46-C9FB5A22F1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9" t="61053" r="89598" b="15606"/>
          <a:stretch/>
        </p:blipFill>
        <p:spPr>
          <a:xfrm>
            <a:off x="1355832" y="304691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AB5C74A-9CFA-A080-B04C-2068F2779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6" t="59743" r="71581" b="16916"/>
          <a:stretch/>
        </p:blipFill>
        <p:spPr>
          <a:xfrm>
            <a:off x="937468" y="3345200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7C3D4A9F-79CA-F4E2-BC7E-C2B8FD44E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16" t="60508" r="55151" b="16151"/>
          <a:stretch/>
        </p:blipFill>
        <p:spPr>
          <a:xfrm>
            <a:off x="1355832" y="3661768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13060DF-62CC-F57D-3A96-3D705A288D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42" t="61922" r="38025" b="14737"/>
          <a:stretch/>
        </p:blipFill>
        <p:spPr>
          <a:xfrm>
            <a:off x="937468" y="3960055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57E46787-E1E9-61CC-B412-D13A6E2E70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23" t="60508" r="21744" b="16151"/>
          <a:stretch/>
        </p:blipFill>
        <p:spPr>
          <a:xfrm>
            <a:off x="1355832" y="424509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0850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  [With connect]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472A211-DD77-B0B8-215C-AB983B99A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361123"/>
              </p:ext>
            </p:extLst>
          </p:nvPr>
        </p:nvGraphicFramePr>
        <p:xfrm>
          <a:off x="1940312" y="750613"/>
          <a:ext cx="6703254" cy="13878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32051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9496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527077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79451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38354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10803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38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GP1S173LCS2F 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High resolution, both-side mounting type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F6700F6C-3B5A-1A3E-723E-E4DED5A57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98" y="1446013"/>
            <a:ext cx="796336" cy="64956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86747F52-18C7-A9AF-3D8A-14449907C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905508"/>
              </p:ext>
            </p:extLst>
          </p:nvPr>
        </p:nvGraphicFramePr>
        <p:xfrm>
          <a:off x="1940312" y="2676932"/>
          <a:ext cx="6703254" cy="10494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32051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9496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527077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79451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10803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38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GP1A173LCS5F 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Snap-in mounting integrated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connector type *1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3.3 V / 5 V operation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enforced electrostatic discharge (ESD)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increased power line noise tolerance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</a:tbl>
          </a:graphicData>
        </a:graphic>
      </p:graphicFrame>
      <p:pic>
        <p:nvPicPr>
          <p:cNvPr id="14" name="圖片 13">
            <a:extLst>
              <a:ext uri="{FF2B5EF4-FFF2-40B4-BE49-F238E27FC236}">
                <a16:creationId xmlns:a16="http://schemas.microsoft.com/office/drawing/2014/main" id="{E48D3637-6E61-4735-F34D-D06682471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98" y="3052494"/>
            <a:ext cx="796336" cy="64956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4209486B-21BD-6354-6905-DD9C94F7FA8B}"/>
              </a:ext>
            </a:extLst>
          </p:cNvPr>
          <p:cNvSpPr txBox="1"/>
          <p:nvPr/>
        </p:nvSpPr>
        <p:spPr>
          <a:xfrm>
            <a:off x="1886524" y="2381295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1100" dirty="0">
                <a:effectLst/>
                <a:latin typeface="Arial" panose="020B0604020202020204" pitchFamily="34" charset="0"/>
              </a:rPr>
              <a:t>OPIC Type</a:t>
            </a:r>
            <a:endParaRPr kumimoji="1" lang="zh-TW" altLang="en-US" sz="11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33ACD3C-4684-FED7-766B-DDF479B4FF53}"/>
              </a:ext>
            </a:extLst>
          </p:cNvPr>
          <p:cNvSpPr txBox="1"/>
          <p:nvPr/>
        </p:nvSpPr>
        <p:spPr>
          <a:xfrm>
            <a:off x="4376128" y="2338639"/>
            <a:ext cx="4307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altLang="zh-TW" sz="800" dirty="0">
                <a:effectLst/>
                <a:latin typeface="Arial" panose="020B0604020202020204" pitchFamily="34" charset="0"/>
              </a:rPr>
              <a:t>“OPIC” (Optical IC) is a trademark of SHARP Corporation. An OPIC consists of a</a:t>
            </a:r>
            <a:br>
              <a:rPr lang="en" altLang="zh-TW" sz="800" dirty="0">
                <a:effectLst/>
                <a:latin typeface="Arial" panose="020B0604020202020204" pitchFamily="34" charset="0"/>
              </a:rPr>
            </a:br>
            <a:r>
              <a:rPr lang="en" altLang="zh-TW" sz="800" dirty="0">
                <a:effectLst/>
                <a:latin typeface="Arial" panose="020B0604020202020204" pitchFamily="34" charset="0"/>
              </a:rPr>
              <a:t>light-detecting element and signal-processing circuit integrated onto a single chip.</a:t>
            </a:r>
            <a:endParaRPr kumimoji="1" lang="zh-TW" altLang="en-US" sz="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D51FBCC-FB33-7DB0-2D64-579E4C669F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2" y="673952"/>
            <a:ext cx="721106" cy="5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31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  [Case type OPIC]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6E6B59F-A274-190B-B848-35982162F322}"/>
              </a:ext>
            </a:extLst>
          </p:cNvPr>
          <p:cNvSpPr txBox="1"/>
          <p:nvPr/>
        </p:nvSpPr>
        <p:spPr>
          <a:xfrm>
            <a:off x="4391496" y="775960"/>
            <a:ext cx="430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altLang="zh-TW" sz="900" dirty="0">
                <a:effectLst/>
                <a:latin typeface="Arial" panose="020B0604020202020204" pitchFamily="34" charset="0"/>
              </a:rPr>
              <a:t>“OPIC” (Optical IC) is a trademark of SHARP Corporation. An OPIC consists of a</a:t>
            </a:r>
            <a:br>
              <a:rPr lang="en" altLang="zh-TW" sz="900" dirty="0">
                <a:effectLst/>
                <a:latin typeface="Arial" panose="020B0604020202020204" pitchFamily="34" charset="0"/>
              </a:rPr>
            </a:br>
            <a:r>
              <a:rPr lang="en" altLang="zh-TW" sz="900" dirty="0">
                <a:effectLst/>
                <a:latin typeface="Arial" panose="020B0604020202020204" pitchFamily="34" charset="0"/>
              </a:rPr>
              <a:t>light-detecting element and signal-processing circuit integrated onto a single chip.</a:t>
            </a:r>
            <a:endParaRPr kumimoji="1" lang="zh-TW" altLang="en-US" sz="9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D6DB13A-EA22-C010-3DB5-58183DE594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49" y="687309"/>
            <a:ext cx="1184038" cy="11795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A9786D52-982D-5542-434D-CB48030D0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894787"/>
              </p:ext>
            </p:extLst>
          </p:nvPr>
        </p:nvGraphicFramePr>
        <p:xfrm>
          <a:off x="2603716" y="1178623"/>
          <a:ext cx="6095370" cy="198202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178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56041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4573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88591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32462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69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GP1A51HRJ00F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Side mounting, with screw hole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6559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GP1A57HRJ00F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PWB mounting type, with positioning pin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1.8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</a:tbl>
          </a:graphicData>
        </a:graphic>
      </p:graphicFrame>
      <p:pic>
        <p:nvPicPr>
          <p:cNvPr id="6" name="Picture 2" descr="GP1A51HRJ00F Sharp - Optical Sensors - Distributors, Price Comparison, and  Datasheets | Octopart component search">
            <a:hlinkClick r:id="rId5"/>
            <a:extLst>
              <a:ext uri="{FF2B5EF4-FFF2-40B4-BE49-F238E27FC236}">
                <a16:creationId xmlns:a16="http://schemas.microsoft.com/office/drawing/2014/main" id="{A04434BE-6F68-B003-CD36-59AB74DEB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13" t="-11820" r="-15618" b="-18495"/>
          <a:stretch/>
        </p:blipFill>
        <p:spPr bwMode="auto">
          <a:xfrm>
            <a:off x="1932522" y="1890144"/>
            <a:ext cx="560453" cy="54694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P1A57HRJ00F Sharp Microelectronics | Mouser 臺灣">
            <a:hlinkClick r:id="rId7"/>
            <a:extLst>
              <a:ext uri="{FF2B5EF4-FFF2-40B4-BE49-F238E27FC236}">
                <a16:creationId xmlns:a16="http://schemas.microsoft.com/office/drawing/2014/main" id="{40E4BB40-C28F-1904-0525-4E298510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522" y="2571750"/>
            <a:ext cx="559221" cy="5592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132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</a:t>
            </a:r>
            <a:r>
              <a:rPr lang="en" altLang="zh-TW" dirty="0"/>
              <a:t>T</a:t>
            </a:r>
            <a:r>
              <a:rPr lang="en" altLang="zh-TW" dirty="0">
                <a:effectLst/>
              </a:rPr>
              <a:t>ype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A60343-DC2D-A377-94C1-F255A24E5454}"/>
              </a:ext>
            </a:extLst>
          </p:cNvPr>
          <p:cNvSpPr txBox="1"/>
          <p:nvPr/>
        </p:nvSpPr>
        <p:spPr>
          <a:xfrm>
            <a:off x="3054378" y="699254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08EA3B-3739-8A4E-26A8-1A4AD29C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730286"/>
            <a:ext cx="1140861" cy="22288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79491A-16EE-3B37-377F-AC5E6303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5567" y="4221450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E29DA43-F3B0-A7E1-F96F-00D42871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039" y="4221451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DE">
            <a:extLst>
              <a:ext uri="{FF2B5EF4-FFF2-40B4-BE49-F238E27FC236}">
                <a16:creationId xmlns:a16="http://schemas.microsoft.com/office/drawing/2014/main" id="{70EB9BAA-920B-9CAD-C695-683655D90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2979" y="4210135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32B47FE-E02E-3038-02E0-626666296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42603" y="4248655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0A6B9B-B3A7-FC64-72D3-ADA9EB80B1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79" y="4251604"/>
            <a:ext cx="325880" cy="187058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5753CB6-2985-1EF8-9562-482EABFD9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372608"/>
              </p:ext>
            </p:extLst>
          </p:nvPr>
        </p:nvGraphicFramePr>
        <p:xfrm>
          <a:off x="3054379" y="2646489"/>
          <a:ext cx="5656766" cy="1249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1358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2585408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Wide operation voltage.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Vcc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= 3.0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~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5.5V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Low current dissipation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Icc</a:t>
                      </a:r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max. 10mA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resistant to line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noize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Vp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-p ≧ 4.0V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Strong for detecting skewed paper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Θ ≧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55°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sensitivity type that is resistant to black paper detection.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GP2A430LCS0F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232F91-2879-A382-6B02-F5C3E3DCAA4D}"/>
              </a:ext>
            </a:extLst>
          </p:cNvPr>
          <p:cNvSpPr txBox="1"/>
          <p:nvPr/>
        </p:nvSpPr>
        <p:spPr>
          <a:xfrm>
            <a:off x="3054378" y="2376013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3" name="Picture 3" descr="page2image30076912">
            <a:extLst>
              <a:ext uri="{FF2B5EF4-FFF2-40B4-BE49-F238E27FC236}">
                <a16:creationId xmlns:a16="http://schemas.microsoft.com/office/drawing/2014/main" id="{53AD7E83-EC94-33E2-348B-CBF3A9E8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185" y="1249915"/>
            <a:ext cx="715627" cy="55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706A150-73A4-78AC-C15F-4ADEF4BFB27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6"/>
          <a:stretch/>
        </p:blipFill>
        <p:spPr>
          <a:xfrm>
            <a:off x="398124" y="2477612"/>
            <a:ext cx="2476526" cy="1528878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7C62E84E-0151-BD9A-0FF9-9743A59D483D}"/>
              </a:ext>
            </a:extLst>
          </p:cNvPr>
          <p:cNvSpPr txBox="1"/>
          <p:nvPr/>
        </p:nvSpPr>
        <p:spPr>
          <a:xfrm>
            <a:off x="3303057" y="1913193"/>
            <a:ext cx="80021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DLP Project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6D39B9A-02ED-4D7B-AC6A-41597E50E72B}"/>
              </a:ext>
            </a:extLst>
          </p:cNvPr>
          <p:cNvSpPr txBox="1"/>
          <p:nvPr/>
        </p:nvSpPr>
        <p:spPr>
          <a:xfrm>
            <a:off x="4548731" y="1913193"/>
            <a:ext cx="43473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Lens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51B5BB3-CE97-6384-C8EE-69B109E15B8E}"/>
              </a:ext>
            </a:extLst>
          </p:cNvPr>
          <p:cNvSpPr txBox="1"/>
          <p:nvPr/>
        </p:nvSpPr>
        <p:spPr>
          <a:xfrm>
            <a:off x="5428921" y="1913193"/>
            <a:ext cx="49244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latin typeface="Helvetica" pitchFamily="2" charset="0"/>
              </a:rPr>
              <a:t>Robot</a:t>
            </a:r>
            <a:endParaRPr lang="en" altLang="zh-TW" sz="900" dirty="0">
              <a:effectLst/>
              <a:latin typeface="Helvetica" pitchFamily="2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08F01F0-0FBC-7AE4-8DE9-0C7433A51269}"/>
              </a:ext>
            </a:extLst>
          </p:cNvPr>
          <p:cNvSpPr txBox="1"/>
          <p:nvPr/>
        </p:nvSpPr>
        <p:spPr>
          <a:xfrm>
            <a:off x="7636609" y="1913193"/>
            <a:ext cx="121398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Printer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2EF6F86-1FD3-3293-EC05-DCC9E8880C95}"/>
              </a:ext>
            </a:extLst>
          </p:cNvPr>
          <p:cNvSpPr txBox="1"/>
          <p:nvPr/>
        </p:nvSpPr>
        <p:spPr>
          <a:xfrm>
            <a:off x="6411424" y="1913193"/>
            <a:ext cx="86893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Water meter</a:t>
            </a:r>
          </a:p>
        </p:txBody>
      </p:sp>
      <p:pic>
        <p:nvPicPr>
          <p:cNvPr id="35" name="Picture 8" descr="page2image30074624">
            <a:extLst>
              <a:ext uri="{FF2B5EF4-FFF2-40B4-BE49-F238E27FC236}">
                <a16:creationId xmlns:a16="http://schemas.microsoft.com/office/drawing/2014/main" id="{FC6C2A9F-412F-8446-412C-DE792A56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963" y="1062175"/>
            <a:ext cx="850995" cy="84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7" descr="page2image30317472">
            <a:extLst>
              <a:ext uri="{FF2B5EF4-FFF2-40B4-BE49-F238E27FC236}">
                <a16:creationId xmlns:a16="http://schemas.microsoft.com/office/drawing/2014/main" id="{281B60FD-02F0-2BCD-7D45-71BC5230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823" y="1132652"/>
            <a:ext cx="534403" cy="6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2" descr="page2image30318304">
            <a:extLst>
              <a:ext uri="{FF2B5EF4-FFF2-40B4-BE49-F238E27FC236}">
                <a16:creationId xmlns:a16="http://schemas.microsoft.com/office/drawing/2014/main" id="{03F9C8A8-EB5F-CE1B-AD8F-AEE18D36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608" y="1199467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3" descr="page2image30318512">
            <a:extLst>
              <a:ext uri="{FF2B5EF4-FFF2-40B4-BE49-F238E27FC236}">
                <a16:creationId xmlns:a16="http://schemas.microsoft.com/office/drawing/2014/main" id="{5173D327-5FA6-340E-FEF5-BDC78F33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766" y="1331955"/>
            <a:ext cx="910798" cy="39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6" descr="1' water meter - Rainwater Collection and Stormwater Management">
            <a:hlinkClick r:id="rId16"/>
            <a:extLst>
              <a:ext uri="{FF2B5EF4-FFF2-40B4-BE49-F238E27FC236}">
                <a16:creationId xmlns:a16="http://schemas.microsoft.com/office/drawing/2014/main" id="{7B9CBC11-2A89-C738-796F-9A8D9FFDF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219" y="1089272"/>
            <a:ext cx="874068" cy="7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004C367-C5A4-CA96-6AFC-A4F4A790AE2B}"/>
              </a:ext>
            </a:extLst>
          </p:cNvPr>
          <p:cNvSpPr/>
          <p:nvPr/>
        </p:nvSpPr>
        <p:spPr>
          <a:xfrm>
            <a:off x="932615" y="1084257"/>
            <a:ext cx="1268962" cy="11482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3BF704E-28C4-2E0D-8624-AAC1171BB03E}"/>
              </a:ext>
            </a:extLst>
          </p:cNvPr>
          <p:cNvSpPr txBox="1"/>
          <p:nvPr/>
        </p:nvSpPr>
        <p:spPr>
          <a:xfrm>
            <a:off x="1019245" y="1934317"/>
            <a:ext cx="1115203" cy="246221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" altLang="zh-TW" sz="1000" dirty="0">
                <a:solidFill>
                  <a:schemeClr val="bg1"/>
                </a:solidFill>
              </a:rPr>
              <a:t>GP2A430LCS0F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583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173783"/>
              </p:ext>
            </p:extLst>
          </p:nvPr>
        </p:nvGraphicFramePr>
        <p:xfrm>
          <a:off x="1940312" y="1037667"/>
          <a:ext cx="6703254" cy="20327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49378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48902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2390">
                  <a:extLst>
                    <a:ext uri="{9D8B030D-6E8A-4147-A177-3AD203B41FA5}">
                      <a16:colId xmlns:a16="http://schemas.microsoft.com/office/drawing/2014/main" val="1888349845"/>
                    </a:ext>
                  </a:extLst>
                </a:gridCol>
                <a:gridCol w="123025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58220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268619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154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 emitting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46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GP2S700HCP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long focal distance, surface mounting </a:t>
                      </a:r>
                      <a:r>
                        <a:rPr kumimoji="0" lang="en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leadles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× 3 × 2 [height] mm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7164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GP2S60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Thin, surface mounting leadless type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3.2 × 1.7 × 1.1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891C0F1-950D-0CDC-CC29-6C69043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Type [Compact type]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53D6AD-D1D4-2383-1BC3-D2BB769776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22" y="857425"/>
            <a:ext cx="721730" cy="673256"/>
          </a:xfrm>
          <a:prstGeom prst="rect">
            <a:avLst/>
          </a:prstGeom>
        </p:spPr>
      </p:pic>
      <p:pic>
        <p:nvPicPr>
          <p:cNvPr id="7" name="Picture 63" descr="page2image30390080">
            <a:extLst>
              <a:ext uri="{FF2B5EF4-FFF2-40B4-BE49-F238E27FC236}">
                <a16:creationId xmlns:a16="http://schemas.microsoft.com/office/drawing/2014/main" id="{F48EC0FF-3359-105D-46DF-43DEE412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410" y="1750067"/>
            <a:ext cx="528342" cy="5283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7" descr="page2image30311856">
            <a:extLst>
              <a:ext uri="{FF2B5EF4-FFF2-40B4-BE49-F238E27FC236}">
                <a16:creationId xmlns:a16="http://schemas.microsoft.com/office/drawing/2014/main" id="{173B5259-7F2E-4FD8-B609-1A2B2E071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410" y="2458624"/>
            <a:ext cx="542408" cy="54240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811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452094"/>
              </p:ext>
            </p:extLst>
          </p:nvPr>
        </p:nvGraphicFramePr>
        <p:xfrm>
          <a:off x="3296450" y="588236"/>
          <a:ext cx="5686186" cy="398840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8477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33525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874933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7396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147544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92622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Optimum detecting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Distance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Internal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connection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diagram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GP2A200LCS0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with connector, sensitivity </a:t>
                      </a: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adjusted</a:t>
                      </a:r>
                      <a:endParaRPr kumimoji="0" lang="zh-TW" altLang="zh-TW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altLang="zh-TW" sz="800" dirty="0">
                          <a:effectLst/>
                          <a:latin typeface="Arial" panose="020B0604020202020204" pitchFamily="34" charset="0"/>
                        </a:rPr>
                        <a:t>5 to 15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GP2A240LCS0F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Applicable to inverter fluorescent lamp,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connector, sensitivity </a:t>
                      </a: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dirty="0">
                          <a:effectLst/>
                          <a:latin typeface="Arial" panose="020B0604020202020204" pitchFamily="34" charset="0"/>
                        </a:rPr>
                        <a:t>5 to 15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GP2A250LCS0F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Static electricity resistant, applicable to inverter fluorescent lamp,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to 12.5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GP2A451LCS0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Applicable to inverter fluorescent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lamp, Light modulation type, with connector,3.3 to 5.0V operation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to 12.5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83992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GP2A25J0000F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 to 7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625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GP2A432LCS0F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multiple types of paper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detectable, light modulation type, with connector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75359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GP2A432LCSAF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hook type, multiple types of paper detectable,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518751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GP2A430LCS0F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multiple types of paper detectable, light modulation type, with connector, 3.3 to 5V Operation, Low power consumption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27331"/>
                  </a:ext>
                </a:extLst>
              </a:tr>
              <a:tr h="203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GP2A430LCSAF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hook type, multiple types of paper detectable, light modulation type, with connector, 3.3 to 5V Operation, Low power consumption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753010"/>
                  </a:ext>
                </a:extLst>
              </a:tr>
              <a:tr h="203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GP2A431LCS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134402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GP2A25NJJ00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sensitivity adjusted, improved light-resistance characteristic for inverter lighting, built-in visible light cut</a:t>
                      </a:r>
                      <a:r>
                        <a:rPr kumimoji="0" lang="en-US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filter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28651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GP2A25DJ000F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78930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GP2A28AJ000F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with connector, sensitivity adjusted, hook type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152361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891C0F1-950D-0CDC-CC29-6C69043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Type [Case type OPIC]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01CC909-8B6E-AF36-B878-8BB4EA8FC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64" y="586164"/>
            <a:ext cx="1582912" cy="407495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032B82C-36D4-4DB3-E003-82D0A13E5E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2104411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6D25DB4-8BC6-D4AC-5DDF-3F8FC74863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3671953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B77AEDC-DB01-4570-DB39-771981FD2F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1059383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7F1039C-B24B-8DB7-D84A-49212D33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1905863" y="1343692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0D93FF5-AB11-F1E7-67D7-1866B85973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127"/>
          <a:stretch/>
        </p:blipFill>
        <p:spPr>
          <a:xfrm>
            <a:off x="2605110" y="1581897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FA70B6E-1496-37A9-ED1C-55D0E0FC15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3971631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361C604-F636-A20F-6F83-3BE0979C7DE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4194469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B6310B1-1FA5-3EA6-0427-308C474EB2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2394868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2B4574E-3EF1-E011-AE1D-6C900EBB4D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2920456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582E3F9-838A-FBA6-6BBC-69C21EB362E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1869280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AE1A6B4-1039-9A40-76AF-0DBD28F1C23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2626925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6145AE4-39D2-0CF4-180D-8A315F5530B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3149439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456A864-E15E-C7A2-D44F-7A777E5C9DC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3446044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6734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/>
              <a:t>Sensor Product Application Coverage</a:t>
            </a:r>
            <a:endParaRPr lang="zh-TW" altLang="en-US" dirty="0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25" y="910223"/>
            <a:ext cx="8061405" cy="33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54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122007"/>
            <a:ext cx="8426862" cy="519764"/>
          </a:xfrm>
        </p:spPr>
        <p:txBody>
          <a:bodyPr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Power Semiconductor </a:t>
            </a:r>
          </a:p>
        </p:txBody>
      </p:sp>
    </p:spTree>
    <p:extLst>
      <p:ext uri="{BB962C8B-B14F-4D97-AF65-F5344CB8AC3E}">
        <p14:creationId xmlns:p14="http://schemas.microsoft.com/office/powerpoint/2010/main" val="19280307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1">
            <a:extLst>
              <a:ext uri="{FF2B5EF4-FFF2-40B4-BE49-F238E27FC236}">
                <a16:creationId xmlns:a16="http://schemas.microsoft.com/office/drawing/2014/main" id="{450BAA1C-A0D7-49A1-0618-3D7D5F08D5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98846" y="3099335"/>
            <a:ext cx="7326592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Wireless Modules </a:t>
            </a:r>
          </a:p>
        </p:txBody>
      </p:sp>
    </p:spTree>
    <p:extLst>
      <p:ext uri="{BB962C8B-B14F-4D97-AF65-F5344CB8AC3E}">
        <p14:creationId xmlns:p14="http://schemas.microsoft.com/office/powerpoint/2010/main" val="3616193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Products</a:t>
            </a:r>
            <a:endParaRPr lang="en" altLang="zh-TW" sz="1600" dirty="0">
              <a:effectLst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A7E7311-9866-CEC7-06D4-8C42EC78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127" y="1587499"/>
            <a:ext cx="3149600" cy="196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5AE9E1F-6BB7-C57E-4201-BAE1A4C58641}"/>
              </a:ext>
            </a:extLst>
          </p:cNvPr>
          <p:cNvSpPr txBox="1"/>
          <p:nvPr/>
        </p:nvSpPr>
        <p:spPr>
          <a:xfrm>
            <a:off x="550127" y="1340643"/>
            <a:ext cx="4334107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100" dirty="0"/>
              <a:t>With a fresh approach to the radio frequency communication sector, we bring forth innovative wireless communication modules backed by cutting-edge chip design experience and robust technical support from leading semiconductor manufacturers. Our commitment lies in providing state-of-the-art system solutions, peripheral equipment, and audio-visual equipment, focusing on research and development, production, and sales to deliver excellence in connectivity.</a:t>
            </a:r>
          </a:p>
          <a:p>
            <a:endParaRPr lang="zh-TW" altLang="en-US" sz="1100" dirty="0"/>
          </a:p>
          <a:p>
            <a:r>
              <a:rPr lang="zh-TW" altLang="en-US" sz="1100" dirty="0"/>
              <a:t>Our product line includes the latest in wireless technology standards: IEEE802.11 a/b/g/n/ac/ax, Bluetooth, 4G, NB-IoT, PLC, UWB, millimeter wave, Sub1G, and Zigbee modules. Through our products, we strive to revolutionize the way devices connect and communicate, offering superior performance and reliability.</a:t>
            </a:r>
          </a:p>
        </p:txBody>
      </p:sp>
    </p:spTree>
    <p:extLst>
      <p:ext uri="{BB962C8B-B14F-4D97-AF65-F5344CB8AC3E}">
        <p14:creationId xmlns:p14="http://schemas.microsoft.com/office/powerpoint/2010/main" val="30903668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Core competitiveness</a:t>
            </a:r>
            <a:endParaRPr lang="en" altLang="zh-TW" sz="1600" dirty="0">
              <a:effectLst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3648A2E-CA96-C339-3F69-EB2A922D1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83" y="1708227"/>
            <a:ext cx="2194591" cy="172704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0B8C31B-8ABF-83C0-F2C6-57A21D40B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868" y="1699119"/>
            <a:ext cx="1841549" cy="173658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2CBC8B8-D529-5B25-F290-03D651B2595D}"/>
              </a:ext>
            </a:extLst>
          </p:cNvPr>
          <p:cNvSpPr txBox="1"/>
          <p:nvPr/>
        </p:nvSpPr>
        <p:spPr>
          <a:xfrm>
            <a:off x="2763645" y="1602446"/>
            <a:ext cx="40162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Excellent Customer Service:</a:t>
            </a:r>
          </a:p>
          <a:p>
            <a:r>
              <a:rPr lang="zh-TW" altLang="en-US" sz="1200" dirty="0"/>
              <a:t>Our commitment extends beyond delivering quality products; we offer flexible design customization for baseboards and I/O interfaces to meet the unique requirements of your applications. Our dedicated team provides comprehensive technical documentation support and assists with product certification processes, ensuring you have a seamless technical cooperation and support agreement with the original manufacturers, every step of the way in your product development journey.</a:t>
            </a:r>
          </a:p>
        </p:txBody>
      </p:sp>
    </p:spTree>
    <p:extLst>
      <p:ext uri="{BB962C8B-B14F-4D97-AF65-F5344CB8AC3E}">
        <p14:creationId xmlns:p14="http://schemas.microsoft.com/office/powerpoint/2010/main" val="29139015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8E3B41E-2138-F141-3F83-1C2D10308E6C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Application</a:t>
            </a:r>
            <a:endParaRPr lang="en" altLang="zh-TW" sz="1600" dirty="0">
              <a:effectLst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AE6A03C-BCAD-C9E2-A5AD-A6A966CB9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" t="35058" r="-1"/>
          <a:stretch/>
        </p:blipFill>
        <p:spPr>
          <a:xfrm>
            <a:off x="656064" y="2124742"/>
            <a:ext cx="7802136" cy="1400418"/>
          </a:xfrm>
          <a:prstGeom prst="rect">
            <a:avLst/>
          </a:prstGeom>
          <a:effectLst>
            <a:outerShdw blurRad="181382" dist="162422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64790EE-DFD0-1572-52B2-996783B64345}"/>
              </a:ext>
            </a:extLst>
          </p:cNvPr>
          <p:cNvSpPr txBox="1"/>
          <p:nvPr/>
        </p:nvSpPr>
        <p:spPr>
          <a:xfrm>
            <a:off x="721114" y="1587580"/>
            <a:ext cx="76776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050" dirty="0">
                <a:effectLst/>
                <a:latin typeface="Helvetica" pitchFamily="2" charset="0"/>
              </a:rPr>
              <a:t>Consumer Electronics, Commercial equipment, Home appliances, Lighting, Medical devices, Smart city and other application.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484DFAD-EFB5-8C03-99DE-341FA41C5421}"/>
              </a:ext>
            </a:extLst>
          </p:cNvPr>
          <p:cNvCxnSpPr>
            <a:cxnSpLocks/>
          </p:cNvCxnSpPr>
          <p:nvPr/>
        </p:nvCxnSpPr>
        <p:spPr>
          <a:xfrm>
            <a:off x="656064" y="1494263"/>
            <a:ext cx="7779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03533F1-3743-3CAF-F6FA-052D08023E44}"/>
              </a:ext>
            </a:extLst>
          </p:cNvPr>
          <p:cNvCxnSpPr>
            <a:cxnSpLocks/>
          </p:cNvCxnSpPr>
          <p:nvPr/>
        </p:nvCxnSpPr>
        <p:spPr>
          <a:xfrm>
            <a:off x="656064" y="1914293"/>
            <a:ext cx="7779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4953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033FD27-C5F9-3E11-13C1-A308FA986263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4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51FC6689-D7AC-355C-57F1-114613551F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7BFBA8BD-F190-D568-32C0-DD1A9FDBB650}"/>
              </a:ext>
            </a:extLst>
          </p:cNvPr>
          <p:cNvGraphicFramePr>
            <a:graphicFrameLocks noGrp="1"/>
          </p:cNvGraphicFramePr>
          <p:nvPr/>
        </p:nvGraphicFramePr>
        <p:xfrm>
          <a:off x="2692993" y="1058425"/>
          <a:ext cx="6249230" cy="315706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1758">
                  <a:extLst>
                    <a:ext uri="{9D8B030D-6E8A-4147-A177-3AD203B41FA5}">
                      <a16:colId xmlns:a16="http://schemas.microsoft.com/office/drawing/2014/main" val="2644336121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515463717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2884876940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2357156380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3501214922"/>
                    </a:ext>
                  </a:extLst>
                </a:gridCol>
              </a:tblGrid>
              <a:tr h="347827">
                <a:tc gridSpan="5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4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sz="1100" u="none" strike="noStrike" dirty="0">
                          <a:effectLst/>
                        </a:rPr>
                        <a:t>(REALTEK  IC)</a:t>
                      </a:r>
                      <a:endParaRPr lang="en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061948"/>
                  </a:ext>
                </a:extLst>
              </a:tr>
              <a:tr h="325909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FS-i5188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FS-i5189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FS-5223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FS-i5192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033439"/>
                  </a:ext>
                </a:extLst>
              </a:tr>
              <a:tr h="58240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RTL8188FTV-VQ1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RTL8188FTV-VC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RTL8188FTV-VB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RTL8188GTV/RTL8188ETV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RTL8189ES-VB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RTL8189FTV-VQ1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RTL8189EM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RTL8189FTV-VC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RTL8723DS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RTL8723FS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RTL8723DU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RTL8192FC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RTL8192FS/CS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773940317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Wi-Fi 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Wi-Fi4 (802.11.b/g/n) 2.4GHz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531523"/>
                  </a:ext>
                </a:extLst>
              </a:tr>
              <a:tr h="364006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2.1+EDR/3.0/4.2/5.2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1046366565"/>
                  </a:ext>
                </a:extLst>
              </a:tr>
              <a:tr h="372095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HT20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HT20/HT40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874958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621116185"/>
                  </a:ext>
                </a:extLst>
              </a:tr>
              <a:tr h="339738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USB2.0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SDIO2.0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SDIO2.0/UART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USB2.0/PCM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USB2.0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SDIO3.0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583211441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72.2Mbps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300Mbps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438443178"/>
                  </a:ext>
                </a:extLst>
              </a:tr>
            </a:tbl>
          </a:graphicData>
        </a:graphic>
      </p:graphicFrame>
      <p:pic>
        <p:nvPicPr>
          <p:cNvPr id="2" name="圖片 1" descr="page19image17695552">
            <a:extLst>
              <a:ext uri="{FF2B5EF4-FFF2-40B4-BE49-F238E27FC236}">
                <a16:creationId xmlns:a16="http://schemas.microsoft.com/office/drawing/2014/main" id="{080FEF79-17E3-6EA9-11F8-7904496DB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5953541-EF9E-AD0B-68A3-22F22FC54264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0AE699D-D124-89E4-DB30-634B2A534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17702DA-5919-5345-D2A5-0234039342B7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4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745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9F34405-7319-CFEA-2CBC-2050816AAB4D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5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1631B19-E2F1-D3DC-9F84-A8192124181D}"/>
              </a:ext>
            </a:extLst>
          </p:cNvPr>
          <p:cNvGraphicFramePr>
            <a:graphicFrameLocks noGrp="1"/>
          </p:cNvGraphicFramePr>
          <p:nvPr/>
        </p:nvGraphicFramePr>
        <p:xfrm>
          <a:off x="2692992" y="1068825"/>
          <a:ext cx="6138161" cy="314666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90615">
                  <a:extLst>
                    <a:ext uri="{9D8B030D-6E8A-4147-A177-3AD203B41FA5}">
                      <a16:colId xmlns:a16="http://schemas.microsoft.com/office/drawing/2014/main" val="2872093107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1477435127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161002671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932021388"/>
                    </a:ext>
                  </a:extLst>
                </a:gridCol>
              </a:tblGrid>
              <a:tr h="308469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5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altLang="zh-TW" sz="1100" u="none" strike="noStrike" dirty="0">
                          <a:effectLst/>
                        </a:rPr>
                        <a:t>(REALTEK  IC)</a:t>
                      </a:r>
                      <a:endParaRPr lang="en" altLang="zh-TW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989706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FS-i5811series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FS-i5821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FS-5822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214695"/>
                  </a:ext>
                </a:extLst>
              </a:tr>
              <a:tr h="492082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RTL8811CU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RTL8821AU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RTL8821CE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RTL8821CU-VB-CG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RTL8821CSH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RTL8822BS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RTL8822CS-VS-CG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2017099719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Wi-Fi5 (802.11.b/g/n/ac) 2.4GHz / 5GHz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39046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BT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N/A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12854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074832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3774935612"/>
                  </a:ext>
                </a:extLst>
              </a:tr>
              <a:tr h="354484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USB2.0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USB/USB2.0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PCIe/USB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USB3.0/UART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SDIO3.0/UART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PCI/USB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35219208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433Mbps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866Mbps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977241193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0FE61479-198F-7D39-74D2-7717CBC26378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B790A5-BACC-2248-C728-D5FF7F828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page19image17695552">
            <a:extLst>
              <a:ext uri="{FF2B5EF4-FFF2-40B4-BE49-F238E27FC236}">
                <a16:creationId xmlns:a16="http://schemas.microsoft.com/office/drawing/2014/main" id="{6E8A54E3-6351-1306-4487-D3DA5D590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EF70C8C-324B-5741-A9B1-4242101A9B2E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653B9D5-6594-2187-AF72-91CC031AA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0E791554-15BC-D414-4E8E-6A7C070B4969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5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54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FB7DF50-71C3-156D-C996-7C8710F1D366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493954B-D282-D654-666E-E9AD83F2EFA6}"/>
              </a:ext>
            </a:extLst>
          </p:cNvPr>
          <p:cNvGraphicFramePr>
            <a:graphicFrameLocks noGrp="1"/>
          </p:cNvGraphicFramePr>
          <p:nvPr/>
        </p:nvGraphicFramePr>
        <p:xfrm>
          <a:off x="2692991" y="1058060"/>
          <a:ext cx="5898748" cy="316430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33357">
                  <a:extLst>
                    <a:ext uri="{9D8B030D-6E8A-4147-A177-3AD203B41FA5}">
                      <a16:colId xmlns:a16="http://schemas.microsoft.com/office/drawing/2014/main" val="462948103"/>
                    </a:ext>
                  </a:extLst>
                </a:gridCol>
                <a:gridCol w="1489675">
                  <a:extLst>
                    <a:ext uri="{9D8B030D-6E8A-4147-A177-3AD203B41FA5}">
                      <a16:colId xmlns:a16="http://schemas.microsoft.com/office/drawing/2014/main" val="563444157"/>
                    </a:ext>
                  </a:extLst>
                </a:gridCol>
                <a:gridCol w="1487858">
                  <a:extLst>
                    <a:ext uri="{9D8B030D-6E8A-4147-A177-3AD203B41FA5}">
                      <a16:colId xmlns:a16="http://schemas.microsoft.com/office/drawing/2014/main" val="3245321998"/>
                    </a:ext>
                  </a:extLst>
                </a:gridCol>
                <a:gridCol w="1487858">
                  <a:extLst>
                    <a:ext uri="{9D8B030D-6E8A-4147-A177-3AD203B41FA5}">
                      <a16:colId xmlns:a16="http://schemas.microsoft.com/office/drawing/2014/main" val="3894850669"/>
                    </a:ext>
                  </a:extLst>
                </a:gridCol>
              </a:tblGrid>
              <a:tr h="333857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6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altLang="zh-TW" sz="1100" u="none" strike="noStrike" dirty="0">
                          <a:effectLst/>
                        </a:rPr>
                        <a:t>(REALTEK  IC)</a:t>
                      </a:r>
                      <a:endParaRPr lang="en" altLang="zh-TW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159456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00499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FS-i5852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486569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main chip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RTL8852BE-VR / RTL8852BS / RTL8852BE-CG / RTL8852BU / RTL8852BS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05854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Wi-Fi6 (802.11.b/g/n/ac/ax) 2.4GHz / 5GHz</a:t>
                      </a:r>
                      <a:endParaRPr lang="en" sz="800" u="none" strike="noStrike" dirty="0">
                        <a:effectLst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307962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2.1+EDR/3.0/4.2/5.2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59788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HT20/HT40/HT80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3038415765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305330"/>
                  </a:ext>
                </a:extLst>
              </a:tr>
              <a:tr h="47580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SDIO3.0/UART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PCIe/USB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USB/USB3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635954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1200Mbps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48664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2CE8BC48-8FA9-2005-10E6-BFD511154309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FF4D509-715F-56C4-E220-02C788C25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page19image17695552">
            <a:extLst>
              <a:ext uri="{FF2B5EF4-FFF2-40B4-BE49-F238E27FC236}">
                <a16:creationId xmlns:a16="http://schemas.microsoft.com/office/drawing/2014/main" id="{479B9262-F304-E959-DFA9-189AEDF9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6729070-E046-2750-F512-D8411B5B7114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D8F8E943-D761-3FEE-9B9F-E23B0904D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6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AF57986-1E39-1303-1DB9-53CEF5891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AD965279-8F0F-3F51-FA34-CD58F6E24A2C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6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195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 IOT DK Module</a:t>
            </a:r>
            <a:endParaRPr kumimoji="1" lang="zh-TW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7BB3BCD-76BC-6E24-9E95-62C1CC8006EE}"/>
              </a:ext>
            </a:extLst>
          </p:cNvPr>
          <p:cNvGraphicFramePr>
            <a:graphicFrameLocks noGrp="1"/>
          </p:cNvGraphicFramePr>
          <p:nvPr/>
        </p:nvGraphicFramePr>
        <p:xfrm>
          <a:off x="2692994" y="1068824"/>
          <a:ext cx="6024137" cy="314667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8103">
                  <a:extLst>
                    <a:ext uri="{9D8B030D-6E8A-4147-A177-3AD203B41FA5}">
                      <a16:colId xmlns:a16="http://schemas.microsoft.com/office/drawing/2014/main" val="2528416790"/>
                    </a:ext>
                  </a:extLst>
                </a:gridCol>
                <a:gridCol w="1765226">
                  <a:extLst>
                    <a:ext uri="{9D8B030D-6E8A-4147-A177-3AD203B41FA5}">
                      <a16:colId xmlns:a16="http://schemas.microsoft.com/office/drawing/2014/main" val="797373470"/>
                    </a:ext>
                  </a:extLst>
                </a:gridCol>
                <a:gridCol w="1520404">
                  <a:extLst>
                    <a:ext uri="{9D8B030D-6E8A-4147-A177-3AD203B41FA5}">
                      <a16:colId xmlns:a16="http://schemas.microsoft.com/office/drawing/2014/main" val="3181515068"/>
                    </a:ext>
                  </a:extLst>
                </a:gridCol>
                <a:gridCol w="1520404">
                  <a:extLst>
                    <a:ext uri="{9D8B030D-6E8A-4147-A177-3AD203B41FA5}">
                      <a16:colId xmlns:a16="http://schemas.microsoft.com/office/drawing/2014/main" val="3974332055"/>
                    </a:ext>
                  </a:extLst>
                </a:gridCol>
              </a:tblGrid>
              <a:tr h="349630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u="none" strike="noStrike" dirty="0">
                          <a:effectLst/>
                        </a:rPr>
                        <a:t> IOT DK </a:t>
                      </a:r>
                      <a:r>
                        <a:rPr lang="en" altLang="zh-TW" sz="1100" dirty="0">
                          <a:effectLst/>
                        </a:rPr>
                        <a:t>Wireless Module</a:t>
                      </a:r>
                      <a:endParaRPr lang="en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20028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FS-i5210 series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FS-i5220 series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FS-i5262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138537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RTL8715AH/RTL8710CX/RTL8711AM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RTL8720CF-VA2-CG/RTL8722DM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RTL8762CMF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122033660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Wi-Fi4 (802.11.b/g/n) 2.4GHz</a:t>
                      </a:r>
                      <a:endParaRPr lang="en" altLang="zh-TW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N/A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4034307676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BLE4.2 1Mbps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BLE5.0 2Mbps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BLE5.0-MESH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4261443050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Bandwidth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182772944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Antenna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single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3690194017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Interface Wi-Fi/BT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SPI/Uart/GPIO/I2C/PWM/USB/SDIO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598997895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2Mbps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2353917586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Solution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818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 NB IOT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+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Wi-Fi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+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BLE Module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7AB57A6-BAF1-1AB6-C8F8-CC4265CD7AB5}"/>
              </a:ext>
            </a:extLst>
          </p:cNvPr>
          <p:cNvGraphicFramePr>
            <a:graphicFrameLocks noGrp="1"/>
          </p:cNvGraphicFramePr>
          <p:nvPr/>
        </p:nvGraphicFramePr>
        <p:xfrm>
          <a:off x="2692994" y="1068824"/>
          <a:ext cx="6023702" cy="314666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47486">
                  <a:extLst>
                    <a:ext uri="{9D8B030D-6E8A-4147-A177-3AD203B41FA5}">
                      <a16:colId xmlns:a16="http://schemas.microsoft.com/office/drawing/2014/main" val="3188395855"/>
                    </a:ext>
                  </a:extLst>
                </a:gridCol>
                <a:gridCol w="1835842">
                  <a:extLst>
                    <a:ext uri="{9D8B030D-6E8A-4147-A177-3AD203B41FA5}">
                      <a16:colId xmlns:a16="http://schemas.microsoft.com/office/drawing/2014/main" val="338086402"/>
                    </a:ext>
                  </a:extLst>
                </a:gridCol>
                <a:gridCol w="1670683">
                  <a:extLst>
                    <a:ext uri="{9D8B030D-6E8A-4147-A177-3AD203B41FA5}">
                      <a16:colId xmlns:a16="http://schemas.microsoft.com/office/drawing/2014/main" val="2993362637"/>
                    </a:ext>
                  </a:extLst>
                </a:gridCol>
                <a:gridCol w="1369691">
                  <a:extLst>
                    <a:ext uri="{9D8B030D-6E8A-4147-A177-3AD203B41FA5}">
                      <a16:colId xmlns:a16="http://schemas.microsoft.com/office/drawing/2014/main" val="3072939149"/>
                    </a:ext>
                  </a:extLst>
                </a:gridCol>
              </a:tblGrid>
              <a:tr h="31937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" sz="1200" u="none" strike="noStrike" dirty="0">
                          <a:effectLst/>
                        </a:rPr>
                        <a:t> NB IOT + Wi-Fi + </a:t>
                      </a:r>
                      <a:r>
                        <a:rPr lang="en" sz="1200" u="none" strike="noStrike">
                          <a:effectLst/>
                        </a:rPr>
                        <a:t>BLE Module</a:t>
                      </a:r>
                      <a:endParaRPr lang="en" sz="12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1200" b="1" i="0" u="none" strike="noStrike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01428752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FS-i5518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FS-i5519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>
                          <a:solidFill>
                            <a:schemeClr val="bg1"/>
                          </a:solidFill>
                          <a:effectLst/>
                        </a:rPr>
                        <a:t>FS-i5520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679150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main chip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RTL9518AM-II2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RTL9518AM-IIM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RTL9518AQM-II2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928572337"/>
                  </a:ext>
                </a:extLst>
              </a:tr>
              <a:tr h="5916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NB-IoT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NB ver.R13/R14/R15 (s/w upgrade)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 Peak Data rate (@NB2; Multi-tone; 2HARQ) DL 126.8 kbps UL 158.5 kbps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700MHz-2.1GHz( Supporting US B103 defined in 3GPP R17 )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126022474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Wi-Fi  Standard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Wi-Fi4 (802.11.b/g/n) 2.4GHz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N/A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733360416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BT Standard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BLE5.0-MESH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84157899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Bandwidth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HT20/HT40/HT80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040201735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Antenna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1T1R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1T1R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881769489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Interface Wi-Fi/BT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SDIO/</a:t>
                      </a:r>
                      <a:r>
                        <a:rPr lang="en" sz="900" u="none" strike="noStrike" dirty="0" err="1">
                          <a:effectLst/>
                        </a:rPr>
                        <a:t>Uart</a:t>
                      </a:r>
                      <a:r>
                        <a:rPr lang="en" sz="900" u="none" strike="noStrike" dirty="0">
                          <a:effectLst/>
                        </a:rPr>
                        <a:t>/GPIO/I2C/PWM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SPI/Uart/GPIO/I2C/PWM/USB/SDIO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UART/GPIO/I2C/PWM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683695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8852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Special specifications and prices for customized needs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7B3074D-7084-56DA-0049-19A14D9A0AB8}"/>
              </a:ext>
            </a:extLst>
          </p:cNvPr>
          <p:cNvGraphicFramePr>
            <a:graphicFrameLocks noGrp="1"/>
          </p:cNvGraphicFramePr>
          <p:nvPr/>
        </p:nvGraphicFramePr>
        <p:xfrm>
          <a:off x="2656853" y="1058185"/>
          <a:ext cx="6036024" cy="3157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0416">
                  <a:extLst>
                    <a:ext uri="{9D8B030D-6E8A-4147-A177-3AD203B41FA5}">
                      <a16:colId xmlns:a16="http://schemas.microsoft.com/office/drawing/2014/main" val="3469013811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694897653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2072635638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3842707114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2870568745"/>
                    </a:ext>
                  </a:extLst>
                </a:gridCol>
              </a:tblGrid>
              <a:tr h="37372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" sz="1050" u="none" strike="noStrike">
                          <a:effectLst/>
                        </a:rPr>
                        <a:t>Special specifications and prices for customized needs</a:t>
                      </a:r>
                      <a:endParaRPr lang="en" sz="1050" b="1" i="0" u="none" strike="noStrike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169980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FS-i5008 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FS-i5009-PUC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FS-i5106W-R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FS-i5110-C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124995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BL602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(</a:t>
                      </a:r>
                      <a:r>
                        <a:rPr lang="en" sz="800" u="none" strike="noStrike" dirty="0" err="1">
                          <a:effectLst/>
                        </a:rPr>
                        <a:t>bouffalolab,cn</a:t>
                      </a:r>
                      <a:r>
                        <a:rPr lang="en" sz="800" u="none" strike="noStrike" dirty="0">
                          <a:effectLst/>
                        </a:rPr>
                        <a:t>)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RTL8720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(Realtek)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ASR1606C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(asmicro,cn)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LE5010A1 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 (LinkedSemi,cn)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953416929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NB-IoT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LTE CATM1,FDDB1/3/5/8,GSM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562907208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Wi-Fi 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802.11.b/g/n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899713361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BLE4.2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1805863176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Bandwidth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822065646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257839634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PCI-e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SPI/Uart/GPIO/I2C/PWM/USB/SDIO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4049021428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Remark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Low prices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Dedicated PCI-e interface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NB and mobile communications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only BLE5.0,Low prices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316753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448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2136526" y="3146374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1102" y="3149323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/>
        </p:nvGraphicFramePr>
        <p:xfrm>
          <a:off x="2945981" y="3072222"/>
          <a:ext cx="5675636" cy="851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9194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238221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  <a:gridCol w="1238221">
                  <a:extLst>
                    <a:ext uri="{9D8B030D-6E8A-4147-A177-3AD203B41FA5}">
                      <a16:colId xmlns:a16="http://schemas.microsoft.com/office/drawing/2014/main" val="585949199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Voltage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1700V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RDS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12, 16, 20, 40, 70mohm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40mohm, 1ohm, 50ohm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Guaranteed performance over temperature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25°C ~ +175°C.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</a:tbl>
          </a:graphicData>
        </a:graphic>
      </p:graphicFrame>
      <p:pic>
        <p:nvPicPr>
          <p:cNvPr id="39" name="Picture 10">
            <a:hlinkClick r:id="rId5"/>
            <a:extLst>
              <a:ext uri="{FF2B5EF4-FFF2-40B4-BE49-F238E27FC236}">
                <a16:creationId xmlns:a16="http://schemas.microsoft.com/office/drawing/2014/main" id="{1E3FEE89-2955-BB02-D62D-2C8E83A5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10742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Power Semiconductor – SiC MOSFET </a:t>
            </a:r>
            <a:endParaRPr lang="zh-TW" altLang="en-US" sz="24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C66D8B-7CFB-BAFA-C744-7D58B6805E64}"/>
              </a:ext>
            </a:extLst>
          </p:cNvPr>
          <p:cNvSpPr txBox="1"/>
          <p:nvPr/>
        </p:nvSpPr>
        <p:spPr>
          <a:xfrm>
            <a:off x="2953297" y="10730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n-cs"/>
              </a:rPr>
              <a:t>Applications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35E5EB3-9C56-DADB-C762-8EDDF0F21823}"/>
              </a:ext>
            </a:extLst>
          </p:cNvPr>
          <p:cNvSpPr txBox="1"/>
          <p:nvPr/>
        </p:nvSpPr>
        <p:spPr>
          <a:xfrm>
            <a:off x="2953296" y="2803167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n-cs"/>
              </a:rPr>
              <a:t>Features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4CC4706-2382-4349-7F74-B7CD492DC765}"/>
              </a:ext>
            </a:extLst>
          </p:cNvPr>
          <p:cNvSpPr txBox="1"/>
          <p:nvPr/>
        </p:nvSpPr>
        <p:spPr>
          <a:xfrm>
            <a:off x="2970666" y="2332141"/>
            <a:ext cx="9941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1" lang="en-US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Battery Chargers</a:t>
            </a:r>
            <a:endParaRPr kumimoji="1" lang="en" altLang="zh-TW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4299F2-6DF2-9075-AC79-36309036F351}"/>
              </a:ext>
            </a:extLst>
          </p:cNvPr>
          <p:cNvSpPr txBox="1"/>
          <p:nvPr/>
        </p:nvSpPr>
        <p:spPr>
          <a:xfrm>
            <a:off x="5575828" y="2327360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Industrial Inverter</a:t>
            </a:r>
            <a:endParaRPr kumimoji="1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Picture 2" descr="ITB Industrial 3-phase Inverter 5-600 kVA - Borri">
            <a:extLst>
              <a:ext uri="{FF2B5EF4-FFF2-40B4-BE49-F238E27FC236}">
                <a16:creationId xmlns:a16="http://schemas.microsoft.com/office/drawing/2014/main" id="{94B7E893-839F-3813-887E-AC8EA427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829" y="1453615"/>
            <a:ext cx="1001987" cy="8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313" y="1453615"/>
            <a:ext cx="962886" cy="921122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AF02F125-558C-B1DC-36E7-6C04E35CB690}"/>
              </a:ext>
            </a:extLst>
          </p:cNvPr>
          <p:cNvSpPr txBox="1"/>
          <p:nvPr/>
        </p:nvSpPr>
        <p:spPr>
          <a:xfrm>
            <a:off x="4246768" y="2327360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DC/DC converters</a:t>
            </a:r>
            <a:endParaRPr kumimoji="1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5625" y="1453615"/>
            <a:ext cx="1436869" cy="88264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32A068BD-E745-687B-3A3F-4C3856C53EA1}"/>
              </a:ext>
            </a:extLst>
          </p:cNvPr>
          <p:cNvGrpSpPr/>
          <p:nvPr/>
        </p:nvGrpSpPr>
        <p:grpSpPr>
          <a:xfrm>
            <a:off x="791167" y="1756914"/>
            <a:ext cx="1447784" cy="1133336"/>
            <a:chOff x="1140574" y="1467391"/>
            <a:chExt cx="817235" cy="639739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3DC00938-E63E-BC56-C26C-0E09287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40574" y="1475271"/>
              <a:ext cx="655538" cy="6318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C4237C8-4F26-1091-8277-2E2FA7278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94445" flipH="1">
              <a:off x="1771571" y="1467391"/>
              <a:ext cx="186238" cy="4193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232108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02" y="1140126"/>
            <a:ext cx="1194572" cy="3321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646E24A-FD3F-4340-C47C-FD7CF49C0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033" y="3907436"/>
            <a:ext cx="592464" cy="59246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E482FF8-3806-A189-DDAE-6BFF1A5F08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8516" y="1676270"/>
            <a:ext cx="1151546" cy="35985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C28C4DA1-7436-53AC-B701-3EDD00DF9D8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/>
              <a:t>Distributors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F193549-1B06-E05C-D9F7-A76F25233FCC}"/>
              </a:ext>
            </a:extLst>
          </p:cNvPr>
          <p:cNvSpPr txBox="1"/>
          <p:nvPr/>
        </p:nvSpPr>
        <p:spPr>
          <a:xfrm>
            <a:off x="426871" y="637057"/>
            <a:ext cx="342640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Worldwide Handler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DAE85DE-EE02-007D-D3E4-8A228750E1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98" y="1653503"/>
            <a:ext cx="1074123" cy="41246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E6B96DD-9DE5-A78D-A939-A4A9C14760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9807" y="1077992"/>
            <a:ext cx="881654" cy="41246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2DEF113-15F2-A464-A0F8-AC0B6305C5FE}"/>
              </a:ext>
            </a:extLst>
          </p:cNvPr>
          <p:cNvSpPr txBox="1"/>
          <p:nvPr/>
        </p:nvSpPr>
        <p:spPr>
          <a:xfrm>
            <a:off x="426871" y="2727579"/>
            <a:ext cx="59042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Local Agent Distributor (US, EU, CN, TW, ASEAN)</a:t>
            </a:r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31F7CDF-972D-24A2-41A4-EC7AF0CA78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342" y="3377637"/>
            <a:ext cx="986885" cy="28897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C156BC2-CE7C-F59D-BD10-C06B23935D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163" y="3319904"/>
            <a:ext cx="882728" cy="31187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4A7BAC4-35EC-D3B7-DAE4-BA130125BB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35" y="3980495"/>
            <a:ext cx="882728" cy="39584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3DABEB1-4E4C-21FD-F312-ADA6C94A706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126" y="3877813"/>
            <a:ext cx="666550" cy="56077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0157B96-E38F-F80E-FDD2-ADDB66C33C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319" y="3240622"/>
            <a:ext cx="605955" cy="509799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AAB5B46F-198F-377A-4A62-521DC804251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273" y="4050599"/>
            <a:ext cx="784045" cy="25563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CD12035-941C-DAE4-C34B-0EF254BD812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213" y="3220942"/>
            <a:ext cx="752104" cy="509799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F3FED830-31E6-68E7-5FE4-7F46311558A2}"/>
              </a:ext>
            </a:extLst>
          </p:cNvPr>
          <p:cNvSpPr txBox="1"/>
          <p:nvPr/>
        </p:nvSpPr>
        <p:spPr>
          <a:xfrm>
            <a:off x="4218591" y="637057"/>
            <a:ext cx="299471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Design-in Focus</a:t>
            </a:r>
            <a:endParaRPr lang="zh-TW" altLang="en-US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998F8273-44C9-7C9B-B39D-EF18061C8CD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652" y="1067173"/>
            <a:ext cx="844986" cy="45511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6CEF6F4-5CF1-A0B8-5EA7-8D879011CA2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949" y="1106062"/>
            <a:ext cx="910234" cy="38084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6157F14-B04C-F2E0-2363-D88277AEF891}"/>
              </a:ext>
            </a:extLst>
          </p:cNvPr>
          <p:cNvSpPr txBox="1"/>
          <p:nvPr/>
        </p:nvSpPr>
        <p:spPr>
          <a:xfrm>
            <a:off x="680728" y="2292849"/>
            <a:ext cx="10741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 : N</a:t>
            </a:r>
            <a:r>
              <a:rPr lang="zh-TW" altLang="en-US" sz="800" dirty="0">
                <a:solidFill>
                  <a:schemeClr val="accent1">
                    <a:lumMod val="75000"/>
                  </a:schemeClr>
                </a:solidFill>
              </a:rPr>
              <a:t>on-franchised 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926EDFB-C61A-A251-4463-A59D4BA44BD0}"/>
              </a:ext>
            </a:extLst>
          </p:cNvPr>
          <p:cNvSpPr txBox="1"/>
          <p:nvPr/>
        </p:nvSpPr>
        <p:spPr>
          <a:xfrm>
            <a:off x="2218467" y="1573325"/>
            <a:ext cx="3873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</a:t>
            </a:r>
            <a:endParaRPr lang="zh-TW" altLang="en-US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C66709F-C249-26E8-23A9-72B31C7765CA}"/>
              </a:ext>
            </a:extLst>
          </p:cNvPr>
          <p:cNvSpPr txBox="1"/>
          <p:nvPr/>
        </p:nvSpPr>
        <p:spPr>
          <a:xfrm>
            <a:off x="505336" y="1573325"/>
            <a:ext cx="3873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</a:t>
            </a:r>
            <a:endParaRPr lang="zh-TW" altLang="en-US" sz="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015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42" y="970831"/>
            <a:ext cx="2270119" cy="249094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D618E00-A620-30FC-4605-D9A8B17A9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460"/>
          <a:stretch/>
        </p:blipFill>
        <p:spPr>
          <a:xfrm>
            <a:off x="4701634" y="970831"/>
            <a:ext cx="1066800" cy="182661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34E756A-3E4C-75BC-EC46-8E0D67C2E4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81330"/>
          <a:stretch/>
        </p:blipFill>
        <p:spPr>
          <a:xfrm>
            <a:off x="5981899" y="1503476"/>
            <a:ext cx="1066800" cy="119191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08CDA5D-6FEA-6A36-48BA-600D9E23D8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285" y="1058601"/>
            <a:ext cx="741830" cy="194577"/>
          </a:xfrm>
          <a:prstGeom prst="rect">
            <a:avLst/>
          </a:prstGeom>
        </p:spPr>
      </p:pic>
      <p:pic>
        <p:nvPicPr>
          <p:cNvPr id="1029" name="Picture 5" descr="Delta Controls">
            <a:extLst>
              <a:ext uri="{FF2B5EF4-FFF2-40B4-BE49-F238E27FC236}">
                <a16:creationId xmlns:a16="http://schemas.microsoft.com/office/drawing/2014/main" id="{F9D4F4ED-0D72-FBDA-2450-A4176D80B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7157" y="2333996"/>
            <a:ext cx="912085" cy="30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">
            <a:extLst>
              <a:ext uri="{FF2B5EF4-FFF2-40B4-BE49-F238E27FC236}">
                <a16:creationId xmlns:a16="http://schemas.microsoft.com/office/drawing/2014/main" id="{154657EE-E862-6D15-D372-E362802158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931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C01FF51D-A7E6-5CDB-F28F-7DF9AB9880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53475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7862" y="3032571"/>
            <a:ext cx="1096954" cy="3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500" y="3760766"/>
            <a:ext cx="1175316" cy="3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0677" y="3665014"/>
            <a:ext cx="955127" cy="46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709" y="3789928"/>
            <a:ext cx="1005011" cy="21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2527" y="3796300"/>
            <a:ext cx="1107734" cy="2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142" y="3808560"/>
            <a:ext cx="1102179" cy="19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CDFB4AE-9255-3C56-0016-C4BE3BC23D8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000"/>
          <a:stretch/>
        </p:blipFill>
        <p:spPr>
          <a:xfrm>
            <a:off x="3503664" y="959170"/>
            <a:ext cx="977092" cy="38414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57EA887-D27E-605D-7836-47A520F3BB5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664" y="1524858"/>
            <a:ext cx="977092" cy="38414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C35EB9A-E2E6-4719-117E-F686BF90BEB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664" y="2230031"/>
            <a:ext cx="977092" cy="38414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07A9AFA-D996-4623-22D9-02C79B2D4D6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810" y="3001236"/>
            <a:ext cx="1074801" cy="42255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21D5EB3-7A18-00F9-8C48-FACC3F5552BF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918" y="2995775"/>
            <a:ext cx="807514" cy="317471"/>
          </a:xfrm>
          <a:prstGeom prst="rect">
            <a:avLst/>
          </a:prstGeom>
        </p:spPr>
      </p:pic>
      <p:sp>
        <p:nvSpPr>
          <p:cNvPr id="18" name="標題 1">
            <a:extLst>
              <a:ext uri="{FF2B5EF4-FFF2-40B4-BE49-F238E27FC236}">
                <a16:creationId xmlns:a16="http://schemas.microsoft.com/office/drawing/2014/main" id="{E012D296-DDD2-6618-D0CF-41EFF4F78BBD}"/>
              </a:ext>
            </a:extLst>
          </p:cNvPr>
          <p:cNvSpPr txBox="1">
            <a:spLocks/>
          </p:cNvSpPr>
          <p:nvPr/>
        </p:nvSpPr>
        <p:spPr>
          <a:xfrm>
            <a:off x="426871" y="161062"/>
            <a:ext cx="7676762" cy="2821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TW" dirty="0"/>
              <a:t>Branded Business Partners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EFCA1F29-6BF6-C054-3899-2E5AD5A7DB3B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872" y="978534"/>
            <a:ext cx="606991" cy="33991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F33E6E1-E62B-BC84-1D49-51C3E5B60AC3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633" y="1677761"/>
            <a:ext cx="995467" cy="20637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E78FF31-0798-13EE-1E6D-E7781CF2E94D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504" y="2382067"/>
            <a:ext cx="541723" cy="17688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7DF8D0D-FDB5-19FD-72EB-11CD44536C5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026" y="2782420"/>
            <a:ext cx="802907" cy="802907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E3E12D2B-5C4F-8783-7A1D-884D3FDE3F2A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971" y="3668557"/>
            <a:ext cx="663241" cy="3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3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/>
        </p:nvGraphicFramePr>
        <p:xfrm>
          <a:off x="2932611" y="1068833"/>
          <a:ext cx="5924002" cy="1604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8715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2462346230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1014236367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2289751638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3168589062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4043711224"/>
                    </a:ext>
                  </a:extLst>
                </a:gridCol>
                <a:gridCol w="527962">
                  <a:extLst>
                    <a:ext uri="{9D8B030D-6E8A-4147-A177-3AD203B41FA5}">
                      <a16:colId xmlns:a16="http://schemas.microsoft.com/office/drawing/2014/main" val="2302859882"/>
                    </a:ext>
                  </a:extLst>
                </a:gridCol>
              </a:tblGrid>
              <a:tr h="20058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Emerald series 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 1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 2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724547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ctr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496582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l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Voltage (BV)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Gate-source threshold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voltage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(Vth)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467017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Drain-source on-state</a:t>
                      </a:r>
                      <a:r>
                        <a:rPr lang="en-US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resistance (Ron)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Continuous DC drain current (Id)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105A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85A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100A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Gate-to-drain charge (</a:t>
                      </a:r>
                      <a:r>
                        <a:rPr lang="en-US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Qgd</a:t>
                      </a: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69nc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27nc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94nc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2899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/>
        </p:nvGraphicFramePr>
        <p:xfrm>
          <a:off x="2932609" y="2864223"/>
          <a:ext cx="5802599" cy="1404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6224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2462346230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1014236367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2289751638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3168589062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4043711224"/>
                    </a:ext>
                  </a:extLst>
                </a:gridCol>
              </a:tblGrid>
              <a:tr h="2005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Rutile series Gen 2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496582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l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Voltage (BV)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Gate-source threshold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voltage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(Vth)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467017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Drain-source on-state</a:t>
                      </a:r>
                      <a:r>
                        <a:rPr lang="en-US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resistance (Ron)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Continuous DC drain current (Id)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110A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Gate-to-drain charge (</a:t>
                      </a:r>
                      <a:r>
                        <a:rPr lang="en-US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Qgd</a:t>
                      </a: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94nc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28nc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28991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Power Semiconductor – </a:t>
            </a:r>
            <a:r>
              <a:rPr lang="en-US" altLang="zh-TW" sz="2400" b="1" dirty="0" err="1">
                <a:latin typeface="+mn-lt"/>
                <a:cs typeface="Calibri" panose="020F0502020204030204" pitchFamily="34" charset="0"/>
              </a:rPr>
              <a:t>SiC</a:t>
            </a:r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 MOSFET Product List </a:t>
            </a:r>
            <a:endParaRPr lang="zh-TW" altLang="en-US" sz="2400" b="1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2AB85AA-2524-62A9-9C32-96DCBF7CFA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2136526" y="3146374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4AE1AB1-3A80-2B23-FC9F-CE85721387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1102" y="3149323"/>
            <a:ext cx="325880" cy="187058"/>
          </a:xfrm>
          <a:prstGeom prst="rect">
            <a:avLst/>
          </a:prstGeom>
        </p:spPr>
      </p:pic>
      <p:pic>
        <p:nvPicPr>
          <p:cNvPr id="12" name="Picture 10">
            <a:hlinkClick r:id="rId4"/>
            <a:extLst>
              <a:ext uri="{FF2B5EF4-FFF2-40B4-BE49-F238E27FC236}">
                <a16:creationId xmlns:a16="http://schemas.microsoft.com/office/drawing/2014/main" id="{2EE2E4C4-B514-DAE0-E828-C644F675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10742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D79B2263-C1D5-6BD2-DA27-85755A459F54}"/>
              </a:ext>
            </a:extLst>
          </p:cNvPr>
          <p:cNvGrpSpPr/>
          <p:nvPr/>
        </p:nvGrpSpPr>
        <p:grpSpPr>
          <a:xfrm>
            <a:off x="791167" y="1756914"/>
            <a:ext cx="1447784" cy="1133336"/>
            <a:chOff x="1140574" y="1467391"/>
            <a:chExt cx="817235" cy="639739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7EDF8E2-7233-53E6-B75B-3DAA51D03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0574" y="1475271"/>
              <a:ext cx="655538" cy="6318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0B1BE47-65D6-2276-E284-229C77934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494445" flipH="1">
              <a:off x="1771571" y="1467391"/>
              <a:ext cx="186238" cy="4193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6858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122006"/>
            <a:ext cx="8426862" cy="519764"/>
          </a:xfrm>
        </p:spPr>
        <p:txBody>
          <a:bodyPr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Power Isolation </a:t>
            </a:r>
          </a:p>
        </p:txBody>
      </p:sp>
    </p:spTree>
    <p:extLst>
      <p:ext uri="{BB962C8B-B14F-4D97-AF65-F5344CB8AC3E}">
        <p14:creationId xmlns:p14="http://schemas.microsoft.com/office/powerpoint/2010/main" val="2501497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94552C-26B8-3427-218B-3E0CD3F09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06" y="1041648"/>
            <a:ext cx="1224100" cy="12241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97543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97543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96412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002643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005592"/>
            <a:ext cx="325880" cy="187058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F47E8772-1D23-7891-A77D-EE1B42DF11F4}"/>
              </a:ext>
            </a:extLst>
          </p:cNvPr>
          <p:cNvSpPr txBox="1"/>
          <p:nvPr/>
        </p:nvSpPr>
        <p:spPr>
          <a:xfrm>
            <a:off x="453161" y="3522912"/>
            <a:ext cx="790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Cathode</a:t>
            </a:r>
            <a:endParaRPr lang="zh-TW" altLang="en-US" sz="700" b="1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1A7E750-5DD4-0A63-4E2D-03E2CEC6FACC}"/>
              </a:ext>
            </a:extLst>
          </p:cNvPr>
          <p:cNvSpPr txBox="1"/>
          <p:nvPr/>
        </p:nvSpPr>
        <p:spPr>
          <a:xfrm>
            <a:off x="2032677" y="3068248"/>
            <a:ext cx="3938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O</a:t>
            </a:r>
            <a:endParaRPr lang="zh-TW" altLang="en-US" sz="700" b="1" baseline="-250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A0690F4-62DA-DF86-2E4B-58CC06998FD1}"/>
              </a:ext>
            </a:extLst>
          </p:cNvPr>
          <p:cNvSpPr txBox="1"/>
          <p:nvPr/>
        </p:nvSpPr>
        <p:spPr>
          <a:xfrm>
            <a:off x="2032677" y="3496528"/>
            <a:ext cx="4448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SS</a:t>
            </a:r>
            <a:endParaRPr lang="zh-TW" altLang="en-US" sz="700" b="1" baseline="-250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5D9EBF6-04E9-6C5D-47FA-3E8AD87F6F96}"/>
              </a:ext>
            </a:extLst>
          </p:cNvPr>
          <p:cNvSpPr txBox="1"/>
          <p:nvPr/>
        </p:nvSpPr>
        <p:spPr>
          <a:xfrm>
            <a:off x="536985" y="2630014"/>
            <a:ext cx="6438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Anode</a:t>
            </a:r>
            <a:endParaRPr lang="zh-TW" altLang="en-US" sz="700" b="1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3B9C94F-A787-4CF0-0257-C968D3527472}"/>
              </a:ext>
            </a:extLst>
          </p:cNvPr>
          <p:cNvSpPr txBox="1"/>
          <p:nvPr/>
        </p:nvSpPr>
        <p:spPr>
          <a:xfrm>
            <a:off x="1998942" y="2630014"/>
            <a:ext cx="39515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CC</a:t>
            </a:r>
            <a:endParaRPr lang="zh-TW" altLang="en-US" sz="700" b="1" baseline="-25000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E66904A5-869A-90B0-2770-BE69A68C1D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785" y="2571750"/>
            <a:ext cx="1167945" cy="1217911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28019"/>
              </p:ext>
            </p:extLst>
          </p:nvPr>
        </p:nvGraphicFramePr>
        <p:xfrm>
          <a:off x="2945981" y="2750424"/>
          <a:ext cx="5675637" cy="1703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</a:t>
                      </a:r>
                      <a:r>
                        <a:rPr lang="en" altLang="zh-TW" sz="900" u="none" strike="noStrike" dirty="0">
                          <a:effectLst/>
                        </a:rPr>
                        <a:t>M</a:t>
                      </a:r>
                      <a:r>
                        <a:rPr lang="en" sz="900" u="none" strike="noStrike" dirty="0">
                          <a:effectLst/>
                        </a:rPr>
                        <a:t>aximum peak output current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0.8A, 1A, 3A, 4A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Rail-to-rail output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Maximum propagation delay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110 ns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Under Voltage Lock-Out protection (UVLO) with hysteresis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Wide operating range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10 to 30 Volts (VCC)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Guaranteed performance over temperature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-40°C ~ +110°C.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Safety approval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pic>
        <p:nvPicPr>
          <p:cNvPr id="39" name="Picture 10">
            <a:hlinkClick r:id="rId10"/>
            <a:extLst>
              <a:ext uri="{FF2B5EF4-FFF2-40B4-BE49-F238E27FC236}">
                <a16:creationId xmlns:a16="http://schemas.microsoft.com/office/drawing/2014/main" id="{1E3FEE89-2955-BB02-D62D-2C8E83A5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752489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Power Isolation - Gate Driver Photocoupler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C66D8B-7CFB-BAFA-C744-7D58B6805E64}"/>
              </a:ext>
            </a:extLst>
          </p:cNvPr>
          <p:cNvSpPr txBox="1"/>
          <p:nvPr/>
        </p:nvSpPr>
        <p:spPr>
          <a:xfrm>
            <a:off x="2953296" y="7512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35E5EB3-9C56-DADB-C762-8EDDF0F21823}"/>
              </a:ext>
            </a:extLst>
          </p:cNvPr>
          <p:cNvSpPr txBox="1"/>
          <p:nvPr/>
        </p:nvSpPr>
        <p:spPr>
          <a:xfrm>
            <a:off x="2953295" y="2481368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4CC4706-2382-4349-7F74-B7CD492DC765}"/>
              </a:ext>
            </a:extLst>
          </p:cNvPr>
          <p:cNvSpPr txBox="1"/>
          <p:nvPr/>
        </p:nvSpPr>
        <p:spPr>
          <a:xfrm>
            <a:off x="3064441" y="2010342"/>
            <a:ext cx="806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zh-TW" sz="900" dirty="0"/>
              <a:t> AC brushless</a:t>
            </a:r>
          </a:p>
        </p:txBody>
      </p:sp>
      <p:pic>
        <p:nvPicPr>
          <p:cNvPr id="4" name="Picture 6" descr="5-12v 120w Mini Zvs Induction Heating Board High Frequency Heater Jacob's  Ladder Driver - Magnetic Induction Heaters - AliExpress">
            <a:hlinkClick r:id="rId12"/>
            <a:extLst>
              <a:ext uri="{FF2B5EF4-FFF2-40B4-BE49-F238E27FC236}">
                <a16:creationId xmlns:a16="http://schemas.microsoft.com/office/drawing/2014/main" id="{6EED6449-AA4D-FEEA-844B-103E64081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381" y="1117192"/>
            <a:ext cx="954798" cy="95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F02F125-558C-B1DC-36E7-6C04E35CB690}"/>
              </a:ext>
            </a:extLst>
          </p:cNvPr>
          <p:cNvSpPr txBox="1"/>
          <p:nvPr/>
        </p:nvSpPr>
        <p:spPr>
          <a:xfrm>
            <a:off x="4246768" y="2005561"/>
            <a:ext cx="10230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TW" sz="900" dirty="0"/>
              <a:t>Induction Heating</a:t>
            </a:r>
            <a:endParaRPr kumimoji="1" lang="zh-TW" altLang="en-US" sz="9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4299F2-6DF2-9075-AC79-36309036F351}"/>
              </a:ext>
            </a:extLst>
          </p:cNvPr>
          <p:cNvSpPr txBox="1"/>
          <p:nvPr/>
        </p:nvSpPr>
        <p:spPr>
          <a:xfrm>
            <a:off x="5575828" y="2005561"/>
            <a:ext cx="10230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Industrial Inverter</a:t>
            </a:r>
            <a:endParaRPr kumimoji="1" lang="zh-TW" altLang="en-US" sz="900" dirty="0"/>
          </a:p>
        </p:txBody>
      </p:sp>
      <p:pic>
        <p:nvPicPr>
          <p:cNvPr id="10" name="Picture 2" descr="ITB Industrial 3-phase Inverter 5-600 kVA - Borri">
            <a:extLst>
              <a:ext uri="{FF2B5EF4-FFF2-40B4-BE49-F238E27FC236}">
                <a16:creationId xmlns:a16="http://schemas.microsoft.com/office/drawing/2014/main" id="{94B7E893-839F-3813-887E-AC8EA427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828" y="1131817"/>
            <a:ext cx="1001987" cy="8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rushless AC Motor - Tech Briefs">
            <a:extLst>
              <a:ext uri="{FF2B5EF4-FFF2-40B4-BE49-F238E27FC236}">
                <a16:creationId xmlns:a16="http://schemas.microsoft.com/office/drawing/2014/main" id="{34590867-93A9-6D93-6DC6-FA09675F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8746" y="1199652"/>
            <a:ext cx="918022" cy="74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389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57988</TotalTime>
  <Words>7376</Words>
  <Application>Microsoft Macintosh PowerPoint</Application>
  <PresentationFormat>如螢幕大小 (16:9)</PresentationFormat>
  <Paragraphs>2841</Paragraphs>
  <Slides>61</Slides>
  <Notes>48</Notes>
  <HiddenSlides>1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61</vt:i4>
      </vt:variant>
    </vt:vector>
  </HeadingPairs>
  <TitlesOfParts>
    <vt:vector size="76" baseType="lpstr">
      <vt:lpstr>微軟正黑體</vt:lpstr>
      <vt:lpstr>新細明體</vt:lpstr>
      <vt:lpstr>ArialMT</vt:lpstr>
      <vt:lpstr>微软雅黑</vt:lpstr>
      <vt:lpstr>MicrosoftJhengHeiBold</vt:lpstr>
      <vt:lpstr>Yu Gothic UI</vt:lpstr>
      <vt:lpstr>Arial</vt:lpstr>
      <vt:lpstr>Calibri</vt:lpstr>
      <vt:lpstr>Calibri Light</vt:lpstr>
      <vt:lpstr>Century Gothic</vt:lpstr>
      <vt:lpstr>Helvetica</vt:lpstr>
      <vt:lpstr>Segoe UI</vt:lpstr>
      <vt:lpstr>Times New Roman</vt:lpstr>
      <vt:lpstr>Wingdings</vt:lpstr>
      <vt:lpstr>Office 佈景主題</vt:lpstr>
      <vt:lpstr>Introduction of Socle Technology</vt:lpstr>
      <vt:lpstr>PowerPoint 簡報</vt:lpstr>
      <vt:lpstr>World Wide Sales Channel：Locations and Values</vt:lpstr>
      <vt:lpstr>PowerPoint 簡報</vt:lpstr>
      <vt:lpstr>PowerPoint 簡報</vt:lpstr>
      <vt:lpstr>Power Semiconductor – SiC MOSFET </vt:lpstr>
      <vt:lpstr>Power Semiconductor – SiC MOSFET Product List </vt:lpstr>
      <vt:lpstr>PowerPoint 簡報</vt:lpstr>
      <vt:lpstr>Power Isolation - Gate Driver Photocoupler</vt:lpstr>
      <vt:lpstr>Power Isolation - Gate Driver Photocoupler</vt:lpstr>
      <vt:lpstr>Photocoupler - High Speed</vt:lpstr>
      <vt:lpstr>Photocoupler - High Speed</vt:lpstr>
      <vt:lpstr>Photocoupler - Phototriac</vt:lpstr>
      <vt:lpstr>Photocoupler - Phototriac</vt:lpstr>
      <vt:lpstr>Power Isolation - Photocoupler</vt:lpstr>
      <vt:lpstr>Power Isolation - Photocoupler - Transistor output</vt:lpstr>
      <vt:lpstr>Power Isolation - Photocoupler - OPIC output</vt:lpstr>
      <vt:lpstr>Power Isolation - Solid State Relay</vt:lpstr>
      <vt:lpstr>Power Isolation - Solid State Relay</vt:lpstr>
      <vt:lpstr>PowerPoint 簡報</vt:lpstr>
      <vt:lpstr>Laser Diode - UV / Blue</vt:lpstr>
      <vt:lpstr>Laser Diode - UV / Blue</vt:lpstr>
      <vt:lpstr>Laser Diode - Green / Red</vt:lpstr>
      <vt:lpstr>Laser Diode - Green</vt:lpstr>
      <vt:lpstr>Laser Diode - Red</vt:lpstr>
      <vt:lpstr>Laser Diode - IR</vt:lpstr>
      <vt:lpstr>Laser Diode - IR</vt:lpstr>
      <vt:lpstr>PowerPoint 簡報</vt:lpstr>
      <vt:lpstr>MEMS Microphones</vt:lpstr>
      <vt:lpstr>MEMS Microphones - Automotive</vt:lpstr>
      <vt:lpstr>MEMS Microphones - Automotive</vt:lpstr>
      <vt:lpstr>MEMS Microphone Lineup – Consumer</vt:lpstr>
      <vt:lpstr>MEMS Microphone Lineup – Consumer</vt:lpstr>
      <vt:lpstr>MEMS Microphone Lineup – Consumer</vt:lpstr>
      <vt:lpstr>PowerPoint 簡報</vt:lpstr>
      <vt:lpstr>PowerPoint 簡報</vt:lpstr>
      <vt:lpstr>Distance Sensor - DMS</vt:lpstr>
      <vt:lpstr>Distance Sensor - DMS Standard</vt:lpstr>
      <vt:lpstr>Distance Sensor - DMS Compact Connector</vt:lpstr>
      <vt:lpstr>Dust sensor</vt:lpstr>
      <vt:lpstr>Dust sensor</vt:lpstr>
      <vt:lpstr>Photointerrupter - Transmissive Type</vt:lpstr>
      <vt:lpstr>Photointerrupter - Transmissive Type  [Compact type]</vt:lpstr>
      <vt:lpstr>Photointerrupter - Transmissive Type  [With connect]</vt:lpstr>
      <vt:lpstr>Photointerrupter - Transmissive Type  [Case type OPIC]</vt:lpstr>
      <vt:lpstr>Photointerrupter - Reflective Type</vt:lpstr>
      <vt:lpstr>Photointerrupter - Reflective Type [Compact type]</vt:lpstr>
      <vt:lpstr>Photointerrupter - Reflective Type [Case type OPIC]</vt:lpstr>
      <vt:lpstr>Sensor Product Application Coverage</vt:lpstr>
      <vt:lpstr>PowerPoint 簡報</vt:lpstr>
      <vt:lpstr>Products</vt:lpstr>
      <vt:lpstr>Core competitiveness</vt:lpstr>
      <vt:lpstr>Application</vt:lpstr>
      <vt:lpstr> Wi-Fi 4 (+BT) Wireless Module</vt:lpstr>
      <vt:lpstr> Wi-Fi 5 (+BT) Wireless Module</vt:lpstr>
      <vt:lpstr> Wi-Fi 6 (+BT) Wireless Module</vt:lpstr>
      <vt:lpstr> IOT DK Module</vt:lpstr>
      <vt:lpstr> NB IOT + Wi-Fi + BLE Module</vt:lpstr>
      <vt:lpstr>Special specifications and prices for customized needs</vt:lpstr>
      <vt:lpstr>Distributors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brianchen陳時修</dc:creator>
  <cp:lastModifiedBy>Microsoft Office User</cp:lastModifiedBy>
  <cp:revision>1871</cp:revision>
  <cp:lastPrinted>2020-11-24T06:06:10Z</cp:lastPrinted>
  <dcterms:created xsi:type="dcterms:W3CDTF">2018-07-25T07:32:07Z</dcterms:created>
  <dcterms:modified xsi:type="dcterms:W3CDTF">2024-01-18T02:01:29Z</dcterms:modified>
</cp:coreProperties>
</file>