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4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101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117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6"/>
  </p:notesMasterIdLst>
  <p:handoutMasterIdLst>
    <p:handoutMasterId r:id="rId97"/>
  </p:handoutMasterIdLst>
  <p:sldIdLst>
    <p:sldId id="591" r:id="rId2"/>
    <p:sldId id="870" r:id="rId3"/>
    <p:sldId id="603" r:id="rId4"/>
    <p:sldId id="605" r:id="rId5"/>
    <p:sldId id="867" r:id="rId6"/>
    <p:sldId id="719" r:id="rId7"/>
    <p:sldId id="757" r:id="rId8"/>
    <p:sldId id="700" r:id="rId9"/>
    <p:sldId id="649" r:id="rId10"/>
    <p:sldId id="758" r:id="rId11"/>
    <p:sldId id="607" r:id="rId12"/>
    <p:sldId id="702" r:id="rId13"/>
    <p:sldId id="872" r:id="rId14"/>
    <p:sldId id="618" r:id="rId15"/>
    <p:sldId id="715" r:id="rId16"/>
    <p:sldId id="619" r:id="rId17"/>
    <p:sldId id="717" r:id="rId18"/>
    <p:sldId id="613" r:id="rId19"/>
    <p:sldId id="718" r:id="rId20"/>
    <p:sldId id="614" r:id="rId21"/>
    <p:sldId id="712" r:id="rId22"/>
    <p:sldId id="684" r:id="rId23"/>
    <p:sldId id="713" r:id="rId24"/>
    <p:sldId id="721" r:id="rId25"/>
    <p:sldId id="722" r:id="rId26"/>
    <p:sldId id="648" r:id="rId27"/>
    <p:sldId id="653" r:id="rId28"/>
    <p:sldId id="742" r:id="rId29"/>
    <p:sldId id="748" r:id="rId30"/>
    <p:sldId id="749" r:id="rId31"/>
    <p:sldId id="750" r:id="rId32"/>
    <p:sldId id="752" r:id="rId33"/>
    <p:sldId id="868" r:id="rId34"/>
    <p:sldId id="863" r:id="rId35"/>
    <p:sldId id="871" r:id="rId36"/>
    <p:sldId id="259" r:id="rId37"/>
    <p:sldId id="886" r:id="rId38"/>
    <p:sldId id="829" r:id="rId39"/>
    <p:sldId id="654" r:id="rId40"/>
    <p:sldId id="720" r:id="rId41"/>
    <p:sldId id="795" r:id="rId42"/>
    <p:sldId id="796" r:id="rId43"/>
    <p:sldId id="797" r:id="rId44"/>
    <p:sldId id="798" r:id="rId45"/>
    <p:sldId id="834" r:id="rId46"/>
    <p:sldId id="809" r:id="rId47"/>
    <p:sldId id="810" r:id="rId48"/>
    <p:sldId id="811" r:id="rId49"/>
    <p:sldId id="814" r:id="rId50"/>
    <p:sldId id="815" r:id="rId51"/>
    <p:sldId id="807" r:id="rId52"/>
    <p:sldId id="824" r:id="rId53"/>
    <p:sldId id="825" r:id="rId54"/>
    <p:sldId id="822" r:id="rId55"/>
    <p:sldId id="826" r:id="rId56"/>
    <p:sldId id="827" r:id="rId57"/>
    <p:sldId id="823" r:id="rId58"/>
    <p:sldId id="828" r:id="rId59"/>
    <p:sldId id="816" r:id="rId60"/>
    <p:sldId id="817" r:id="rId61"/>
    <p:sldId id="818" r:id="rId62"/>
    <p:sldId id="819" r:id="rId63"/>
    <p:sldId id="837" r:id="rId64"/>
    <p:sldId id="838" r:id="rId65"/>
    <p:sldId id="839" r:id="rId66"/>
    <p:sldId id="821" r:id="rId67"/>
    <p:sldId id="846" r:id="rId68"/>
    <p:sldId id="887" r:id="rId69"/>
    <p:sldId id="849" r:id="rId70"/>
    <p:sldId id="848" r:id="rId71"/>
    <p:sldId id="831" r:id="rId72"/>
    <p:sldId id="889" r:id="rId73"/>
    <p:sldId id="888" r:id="rId74"/>
    <p:sldId id="835" r:id="rId75"/>
    <p:sldId id="830" r:id="rId76"/>
    <p:sldId id="840" r:id="rId77"/>
    <p:sldId id="842" r:id="rId78"/>
    <p:sldId id="869" r:id="rId79"/>
    <p:sldId id="836" r:id="rId80"/>
    <p:sldId id="844" r:id="rId81"/>
    <p:sldId id="845" r:id="rId82"/>
    <p:sldId id="683" r:id="rId83"/>
    <p:sldId id="854" r:id="rId84"/>
    <p:sldId id="881" r:id="rId85"/>
    <p:sldId id="882" r:id="rId86"/>
    <p:sldId id="883" r:id="rId87"/>
    <p:sldId id="875" r:id="rId88"/>
    <p:sldId id="876" r:id="rId89"/>
    <p:sldId id="877" r:id="rId90"/>
    <p:sldId id="878" r:id="rId91"/>
    <p:sldId id="880" r:id="rId92"/>
    <p:sldId id="885" r:id="rId93"/>
    <p:sldId id="630" r:id="rId94"/>
    <p:sldId id="865" r:id="rId95"/>
  </p:sldIdLst>
  <p:sldSz cx="9144000" cy="5143500" type="screen16x9"/>
  <p:notesSz cx="7104063" cy="10234613"/>
  <p:defaultTextStyle>
    <a:defPPr>
      <a:defRPr lang="zh-TW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004990"/>
    <a:srgbClr val="8064A2"/>
    <a:srgbClr val="DEECF8"/>
    <a:srgbClr val="A3AAB5"/>
    <a:srgbClr val="FF7C80"/>
    <a:srgbClr val="FFCCFF"/>
    <a:srgbClr val="FF505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3" autoAdjust="0"/>
    <p:restoredTop sz="90352" autoAdjust="0"/>
  </p:normalViewPr>
  <p:slideViewPr>
    <p:cSldViewPr snapToGrid="0">
      <p:cViewPr>
        <p:scale>
          <a:sx n="136" d="100"/>
          <a:sy n="136" d="100"/>
        </p:scale>
        <p:origin x="448" y="904"/>
      </p:cViewPr>
      <p:guideLst>
        <p:guide orient="horz" pos="1643"/>
        <p:guide pos="2857"/>
        <p:guide orient="horz" pos="16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6522"/>
    </p:cViewPr>
  </p:sorterViewPr>
  <p:notesViewPr>
    <p:cSldViewPr snapToGrid="0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7F7674-D883-420E-832C-7D40C4C277CB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</dgm:pt>
    <dgm:pt modelId="{242BA861-48F7-427C-BA95-F0347F5EA086}">
      <dgm:prSet phldrT="[文字]" custT="1"/>
      <dgm:spPr>
        <a:xfrm>
          <a:off x="0" y="1889"/>
          <a:ext cx="1914140" cy="1246872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Design Service</a:t>
          </a:r>
        </a:p>
      </dgm:t>
    </dgm:pt>
    <dgm:pt modelId="{3FC54D39-A10C-4DDF-9048-8458CF1C65B9}" type="parTrans" cxnId="{4E0A1E12-AB3B-45FD-A757-91D49E6FB43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AE040F-6B15-4CEB-8925-7C1C708F7918}" type="sibTrans" cxnId="{4E0A1E12-AB3B-45FD-A757-91D49E6FB43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D0F2FD-4628-461F-BB5B-37106127D5AB}">
      <dgm:prSet phldrT="[文字]" custT="1"/>
      <dgm:spPr>
        <a:xfrm>
          <a:off x="0" y="1311104"/>
          <a:ext cx="1914140" cy="1246872"/>
        </a:xfrm>
        <a:prstGeom prst="roundRect">
          <a:avLst/>
        </a:prstGeom>
        <a:solidFill>
          <a:srgbClr val="004990"/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Turnkey Service</a:t>
          </a:r>
          <a:endParaRPr lang="zh-TW" altLang="en-US" sz="18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95D73BC8-3705-4ABF-8FF6-D42D2A7AA51E}" type="parTrans" cxnId="{650079B9-38CF-44C4-9A15-2033D334B14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5B70E4-6991-4CD9-8795-7471CCFF2E59}" type="sibTrans" cxnId="{650079B9-38CF-44C4-9A15-2033D334B14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5F2A22-199B-420B-984E-980F13D1DAC9}">
      <dgm:prSet phldrT="[文字]" custT="1"/>
      <dgm:spPr>
        <a:xfrm>
          <a:off x="0" y="2620320"/>
          <a:ext cx="1914140" cy="1246872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Channel Service</a:t>
          </a:r>
          <a:endParaRPr lang="zh-TW" altLang="en-US" sz="18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D9CE405C-F028-4296-8417-C08E449633D4}" type="parTrans" cxnId="{1B70D9BB-4774-49EC-8340-5FBE95214368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181AE0-9E14-4226-8E74-FF0F04D0CFED}" type="sibTrans" cxnId="{1B70D9BB-4774-49EC-8340-5FBE95214368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14D2D9-E509-4EAB-9956-658C6A47DB69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High Speed Domain Expertise</a:t>
          </a:r>
        </a:p>
      </dgm:t>
    </dgm:pt>
    <dgm:pt modelId="{743D850A-7E03-458C-AD39-93799DB24A01}" type="parTrans" cxnId="{E6AF622E-E192-4329-8692-400F3BBD86D7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8A901F-C4F0-4846-96F9-BB1ABD7A878B}" type="sibTrans" cxnId="{E6AF622E-E192-4329-8692-400F3BBD86D7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C8CB1A-2FD5-419B-8868-EB45FFEEFE44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Cost-Effective Solution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80C300E1-439A-42F1-8F7A-CF37A7A40136}" type="parTrans" cxnId="{1898CC7C-586D-4974-BD5F-E435A6C9D08A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E9DFD5-B22B-4BB5-A5BA-4DF9A5A307D9}" type="sibTrans" cxnId="{1898CC7C-586D-4974-BD5F-E435A6C9D08A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B774FD-72AE-4C84-BB3D-EA37AFB63D25}">
      <dgm:prSet phldrT="[文字]"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Global Sales Outlets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6C29D85B-8041-4BDC-BB91-E2E3E1C7EE75}" type="parTrans" cxnId="{78E771C3-84AC-47AA-911D-953D55C5701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68EFDF-3113-4B77-B61D-711722D303AD}" type="sibTrans" cxnId="{78E771C3-84AC-47AA-911D-953D55C5701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7CFA4C-E827-48CC-8BF2-5D952B5AB9E6}">
      <dgm:prSet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FAE Support Team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D76C9F2C-9CDB-4C60-BCCE-A1F1D9BC4993}" type="parTrans" cxnId="{3712E53B-7E49-4104-ADC0-A340BECAC5C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13EC7A-FC89-408B-8B4F-0E8846C57C83}" type="sibTrans" cxnId="{3712E53B-7E49-4104-ADC0-A340BECAC5C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9F42B2-5F56-43C5-89F5-826A7559E563}">
      <dgm:prSet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Module Design Service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64C266A4-6285-4729-B8AC-5BDED072F7BD}" type="parTrans" cxnId="{DF22DF75-C0BC-4997-894C-336EF52F1DC5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FCE121-E4AB-419E-8AFB-E9F612AA880C}" type="sibTrans" cxnId="{DF22DF75-C0BC-4997-894C-336EF52F1DC5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D11F57-2D59-4A5C-8818-730C43B095D1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Customized Supply Chain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F6C6A53E-B887-4266-8414-0450C2D1F29E}" type="parTrans" cxnId="{A964D9E1-9E72-4722-AC1A-6342F373920E}">
      <dgm:prSet/>
      <dgm:spPr/>
      <dgm:t>
        <a:bodyPr/>
        <a:lstStyle/>
        <a:p>
          <a:endParaRPr lang="zh-TW" altLang="en-US" sz="1400"/>
        </a:p>
      </dgm:t>
    </dgm:pt>
    <dgm:pt modelId="{619A67ED-9296-42FF-9EEE-5A76A85C8284}" type="sibTrans" cxnId="{A964D9E1-9E72-4722-AC1A-6342F373920E}">
      <dgm:prSet/>
      <dgm:spPr/>
      <dgm:t>
        <a:bodyPr/>
        <a:lstStyle/>
        <a:p>
          <a:endParaRPr lang="zh-TW" altLang="en-US" sz="1400"/>
        </a:p>
      </dgm:t>
    </dgm:pt>
    <dgm:pt modelId="{7268820C-4BF3-41CB-B727-565D89C863EE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One-Stop-Shop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15B5D75D-5095-46CF-8753-6E344FB99036}" type="parTrans" cxnId="{0311BE31-535F-4AE1-B901-C8EB66A383B6}">
      <dgm:prSet/>
      <dgm:spPr/>
      <dgm:t>
        <a:bodyPr/>
        <a:lstStyle/>
        <a:p>
          <a:endParaRPr lang="zh-TW" altLang="en-US" sz="1400"/>
        </a:p>
      </dgm:t>
    </dgm:pt>
    <dgm:pt modelId="{94D2E12D-0D3D-4B76-B1C9-6DA42150C92B}" type="sibTrans" cxnId="{0311BE31-535F-4AE1-B901-C8EB66A383B6}">
      <dgm:prSet/>
      <dgm:spPr/>
      <dgm:t>
        <a:bodyPr/>
        <a:lstStyle/>
        <a:p>
          <a:endParaRPr lang="zh-TW" altLang="en-US" sz="1400"/>
        </a:p>
      </dgm:t>
    </dgm:pt>
    <dgm:pt modelId="{7922E63B-E355-455A-8695-83A67D573446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Low Power Technique</a:t>
          </a:r>
        </a:p>
      </dgm:t>
    </dgm:pt>
    <dgm:pt modelId="{167C8801-84C8-434A-A9A3-1F722F9F61DF}" type="parTrans" cxnId="{0823BB0D-6910-4377-A394-037B88FC40FD}">
      <dgm:prSet/>
      <dgm:spPr/>
      <dgm:t>
        <a:bodyPr/>
        <a:lstStyle/>
        <a:p>
          <a:endParaRPr lang="zh-TW" altLang="en-US" sz="1400"/>
        </a:p>
      </dgm:t>
    </dgm:pt>
    <dgm:pt modelId="{14D7E10B-6C34-47B8-8C63-6776A6554A0D}" type="sibTrans" cxnId="{0823BB0D-6910-4377-A394-037B88FC40FD}">
      <dgm:prSet/>
      <dgm:spPr/>
      <dgm:t>
        <a:bodyPr/>
        <a:lstStyle/>
        <a:p>
          <a:endParaRPr lang="zh-TW" altLang="en-US" sz="1400"/>
        </a:p>
      </dgm:t>
    </dgm:pt>
    <dgm:pt modelId="{0B1BE508-2412-4483-BAA4-BAF76FC5A285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MP Experience</a:t>
          </a:r>
          <a:r>
            <a:rPr lang="zh-TW" altLang="en-US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 </a:t>
          </a: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of MEGA Design</a:t>
          </a:r>
        </a:p>
      </dgm:t>
    </dgm:pt>
    <dgm:pt modelId="{CF502811-984D-40DD-BFB0-C49767B3C437}" type="parTrans" cxnId="{CB07936B-0EB4-4954-8229-16BE2589155B}">
      <dgm:prSet/>
      <dgm:spPr/>
      <dgm:t>
        <a:bodyPr/>
        <a:lstStyle/>
        <a:p>
          <a:endParaRPr lang="zh-TW" altLang="en-US" sz="1400"/>
        </a:p>
      </dgm:t>
    </dgm:pt>
    <dgm:pt modelId="{180A3383-FC80-468A-8C85-3B0FBB494F3E}" type="sibTrans" cxnId="{CB07936B-0EB4-4954-8229-16BE2589155B}">
      <dgm:prSet/>
      <dgm:spPr/>
      <dgm:t>
        <a:bodyPr/>
        <a:lstStyle/>
        <a:p>
          <a:endParaRPr lang="zh-TW" altLang="en-US" sz="1400"/>
        </a:p>
      </dgm:t>
    </dgm:pt>
    <dgm:pt modelId="{B26E1693-3289-463F-AA52-CBB128119EF6}" type="pres">
      <dgm:prSet presAssocID="{E17F7674-D883-420E-832C-7D40C4C277CB}" presName="Name0" presStyleCnt="0">
        <dgm:presLayoutVars>
          <dgm:dir/>
          <dgm:animLvl val="lvl"/>
          <dgm:resizeHandles val="exact"/>
        </dgm:presLayoutVars>
      </dgm:prSet>
      <dgm:spPr/>
    </dgm:pt>
    <dgm:pt modelId="{CED96C04-F5DE-4F6A-9F79-C3D1C8FDBF42}" type="pres">
      <dgm:prSet presAssocID="{242BA861-48F7-427C-BA95-F0347F5EA086}" presName="linNode" presStyleCnt="0"/>
      <dgm:spPr/>
    </dgm:pt>
    <dgm:pt modelId="{2EE0647E-0D8B-4FD7-8F44-7461BC65C057}" type="pres">
      <dgm:prSet presAssocID="{242BA861-48F7-427C-BA95-F0347F5EA086}" presName="parentText" presStyleLbl="node1" presStyleIdx="0" presStyleCnt="3" custScaleX="119317" custScaleY="110000">
        <dgm:presLayoutVars>
          <dgm:chMax val="1"/>
          <dgm:bulletEnabled val="1"/>
        </dgm:presLayoutVars>
      </dgm:prSet>
      <dgm:spPr/>
    </dgm:pt>
    <dgm:pt modelId="{6EB3A7F6-AEC5-48C4-A3C1-354C5CD71B39}" type="pres">
      <dgm:prSet presAssocID="{242BA861-48F7-427C-BA95-F0347F5EA086}" presName="descendantText" presStyleLbl="alignAccFollowNode1" presStyleIdx="0" presStyleCnt="3" custScaleX="75132">
        <dgm:presLayoutVars>
          <dgm:bulletEnabled val="1"/>
        </dgm:presLayoutVars>
      </dgm:prSet>
      <dgm:spPr/>
    </dgm:pt>
    <dgm:pt modelId="{DC124B17-8397-48E9-95F9-40DB4218E3FD}" type="pres">
      <dgm:prSet presAssocID="{C4AE040F-6B15-4CEB-8925-7C1C708F7918}" presName="sp" presStyleCnt="0"/>
      <dgm:spPr/>
    </dgm:pt>
    <dgm:pt modelId="{7445E41F-70E6-4C75-A9E0-306965F73F30}" type="pres">
      <dgm:prSet presAssocID="{22D0F2FD-4628-461F-BB5B-37106127D5AB}" presName="linNode" presStyleCnt="0"/>
      <dgm:spPr/>
    </dgm:pt>
    <dgm:pt modelId="{5C16CE55-4CED-4767-AD9C-E56980F7BEF7}" type="pres">
      <dgm:prSet presAssocID="{22D0F2FD-4628-461F-BB5B-37106127D5AB}" presName="parentText" presStyleLbl="node1" presStyleIdx="1" presStyleCnt="3" custScaleX="119317" custScaleY="110000">
        <dgm:presLayoutVars>
          <dgm:chMax val="1"/>
          <dgm:bulletEnabled val="1"/>
        </dgm:presLayoutVars>
      </dgm:prSet>
      <dgm:spPr/>
    </dgm:pt>
    <dgm:pt modelId="{BE6326E5-C00F-43CD-B32B-981AB9F6D22F}" type="pres">
      <dgm:prSet presAssocID="{22D0F2FD-4628-461F-BB5B-37106127D5AB}" presName="descendantText" presStyleLbl="alignAccFollowNode1" presStyleIdx="1" presStyleCnt="3" custScaleX="75132">
        <dgm:presLayoutVars>
          <dgm:bulletEnabled val="1"/>
        </dgm:presLayoutVars>
      </dgm:prSet>
      <dgm:spPr/>
    </dgm:pt>
    <dgm:pt modelId="{C4C93DAD-5E35-4410-A328-E5FD5F19E53E}" type="pres">
      <dgm:prSet presAssocID="{E75B70E4-6991-4CD9-8795-7471CCFF2E59}" presName="sp" presStyleCnt="0"/>
      <dgm:spPr/>
    </dgm:pt>
    <dgm:pt modelId="{D9B80D2F-6D5B-4F3C-A208-F7A0540B7281}" type="pres">
      <dgm:prSet presAssocID="{575F2A22-199B-420B-984E-980F13D1DAC9}" presName="linNode" presStyleCnt="0"/>
      <dgm:spPr/>
    </dgm:pt>
    <dgm:pt modelId="{AF5B9D30-B9DE-42AF-8EE8-9F75CD47BBB4}" type="pres">
      <dgm:prSet presAssocID="{575F2A22-199B-420B-984E-980F13D1DAC9}" presName="parentText" presStyleLbl="node1" presStyleIdx="2" presStyleCnt="3" custScaleX="119317" custScaleY="110000">
        <dgm:presLayoutVars>
          <dgm:chMax val="1"/>
          <dgm:bulletEnabled val="1"/>
        </dgm:presLayoutVars>
      </dgm:prSet>
      <dgm:spPr/>
    </dgm:pt>
    <dgm:pt modelId="{711FC73E-D282-4173-AD3F-8257DE706057}" type="pres">
      <dgm:prSet presAssocID="{575F2A22-199B-420B-984E-980F13D1DAC9}" presName="descendantText" presStyleLbl="alignAccFollowNode1" presStyleIdx="2" presStyleCnt="3" custScaleX="75132">
        <dgm:presLayoutVars>
          <dgm:bulletEnabled val="1"/>
        </dgm:presLayoutVars>
      </dgm:prSet>
      <dgm:spPr/>
    </dgm:pt>
  </dgm:ptLst>
  <dgm:cxnLst>
    <dgm:cxn modelId="{83F29604-4C03-4F7E-BC1D-8CA1919018F7}" type="presOf" srcId="{22D0F2FD-4628-461F-BB5B-37106127D5AB}" destId="{5C16CE55-4CED-4767-AD9C-E56980F7BEF7}" srcOrd="0" destOrd="0" presId="urn:microsoft.com/office/officeart/2005/8/layout/vList5"/>
    <dgm:cxn modelId="{0823BB0D-6910-4377-A394-037B88FC40FD}" srcId="{242BA861-48F7-427C-BA95-F0347F5EA086}" destId="{7922E63B-E355-455A-8695-83A67D573446}" srcOrd="1" destOrd="0" parTransId="{167C8801-84C8-434A-A9A3-1F722F9F61DF}" sibTransId="{14D7E10B-6C34-47B8-8C63-6776A6554A0D}"/>
    <dgm:cxn modelId="{4E0A1E12-AB3B-45FD-A757-91D49E6FB43C}" srcId="{E17F7674-D883-420E-832C-7D40C4C277CB}" destId="{242BA861-48F7-427C-BA95-F0347F5EA086}" srcOrd="0" destOrd="0" parTransId="{3FC54D39-A10C-4DDF-9048-8458CF1C65B9}" sibTransId="{C4AE040F-6B15-4CEB-8925-7C1C708F7918}"/>
    <dgm:cxn modelId="{E6AF622E-E192-4329-8692-400F3BBD86D7}" srcId="{242BA861-48F7-427C-BA95-F0347F5EA086}" destId="{DC14D2D9-E509-4EAB-9956-658C6A47DB69}" srcOrd="0" destOrd="0" parTransId="{743D850A-7E03-458C-AD39-93799DB24A01}" sibTransId="{D58A901F-C4F0-4846-96F9-BB1ABD7A878B}"/>
    <dgm:cxn modelId="{0311BE31-535F-4AE1-B901-C8EB66A383B6}" srcId="{22D0F2FD-4628-461F-BB5B-37106127D5AB}" destId="{7268820C-4BF3-41CB-B727-565D89C863EE}" srcOrd="2" destOrd="0" parTransId="{15B5D75D-5095-46CF-8753-6E344FB99036}" sibTransId="{94D2E12D-0D3D-4B76-B1C9-6DA42150C92B}"/>
    <dgm:cxn modelId="{89713039-61CF-4F47-97AD-70EE20DCC93E}" type="presOf" srcId="{E17F7674-D883-420E-832C-7D40C4C277CB}" destId="{B26E1693-3289-463F-AA52-CBB128119EF6}" srcOrd="0" destOrd="0" presId="urn:microsoft.com/office/officeart/2005/8/layout/vList5"/>
    <dgm:cxn modelId="{3712E53B-7E49-4104-ADC0-A340BECAC5C1}" srcId="{575F2A22-199B-420B-984E-980F13D1DAC9}" destId="{137CFA4C-E827-48CC-8BF2-5D952B5AB9E6}" srcOrd="1" destOrd="0" parTransId="{D76C9F2C-9CDB-4C60-BCCE-A1F1D9BC4993}" sibTransId="{6A13EC7A-FC89-408B-8B4F-0E8846C57C83}"/>
    <dgm:cxn modelId="{972DFA4B-D596-4CC4-8260-F7546E49ED71}" type="presOf" srcId="{0B1BE508-2412-4483-BAA4-BAF76FC5A285}" destId="{6EB3A7F6-AEC5-48C4-A3C1-354C5CD71B39}" srcOrd="0" destOrd="2" presId="urn:microsoft.com/office/officeart/2005/8/layout/vList5"/>
    <dgm:cxn modelId="{0898A559-BC7A-4A43-8E10-EA97C90B6B6C}" type="presOf" srcId="{26D11F57-2D59-4A5C-8818-730C43B095D1}" destId="{BE6326E5-C00F-43CD-B32B-981AB9F6D22F}" srcOrd="0" destOrd="1" presId="urn:microsoft.com/office/officeart/2005/8/layout/vList5"/>
    <dgm:cxn modelId="{045C135D-FA44-4AFF-B34B-429B6C6A392E}" type="presOf" srcId="{1EC8CB1A-2FD5-419B-8868-EB45FFEEFE44}" destId="{BE6326E5-C00F-43CD-B32B-981AB9F6D22F}" srcOrd="0" destOrd="0" presId="urn:microsoft.com/office/officeart/2005/8/layout/vList5"/>
    <dgm:cxn modelId="{39D0B068-9F1C-4149-9A99-3756565F5F85}" type="presOf" srcId="{575F2A22-199B-420B-984E-980F13D1DAC9}" destId="{AF5B9D30-B9DE-42AF-8EE8-9F75CD47BBB4}" srcOrd="0" destOrd="0" presId="urn:microsoft.com/office/officeart/2005/8/layout/vList5"/>
    <dgm:cxn modelId="{CB07936B-0EB4-4954-8229-16BE2589155B}" srcId="{242BA861-48F7-427C-BA95-F0347F5EA086}" destId="{0B1BE508-2412-4483-BAA4-BAF76FC5A285}" srcOrd="2" destOrd="0" parTransId="{CF502811-984D-40DD-BFB0-C49767B3C437}" sibTransId="{180A3383-FC80-468A-8C85-3B0FBB494F3E}"/>
    <dgm:cxn modelId="{93DF636F-95C4-4679-8077-66CEA616336C}" type="presOf" srcId="{7922E63B-E355-455A-8695-83A67D573446}" destId="{6EB3A7F6-AEC5-48C4-A3C1-354C5CD71B39}" srcOrd="0" destOrd="1" presId="urn:microsoft.com/office/officeart/2005/8/layout/vList5"/>
    <dgm:cxn modelId="{DF22DF75-C0BC-4997-894C-336EF52F1DC5}" srcId="{575F2A22-199B-420B-984E-980F13D1DAC9}" destId="{999F42B2-5F56-43C5-89F5-826A7559E563}" srcOrd="2" destOrd="0" parTransId="{64C266A4-6285-4729-B8AC-5BDED072F7BD}" sibTransId="{23FCE121-E4AB-419E-8AFB-E9F612AA880C}"/>
    <dgm:cxn modelId="{1898CC7C-586D-4974-BD5F-E435A6C9D08A}" srcId="{22D0F2FD-4628-461F-BB5B-37106127D5AB}" destId="{1EC8CB1A-2FD5-419B-8868-EB45FFEEFE44}" srcOrd="0" destOrd="0" parTransId="{80C300E1-439A-42F1-8F7A-CF37A7A40136}" sibTransId="{07E9DFD5-B22B-4BB5-A5BA-4DF9A5A307D9}"/>
    <dgm:cxn modelId="{9CE8597D-D687-4404-B834-9BA2911D336E}" type="presOf" srcId="{CAB774FD-72AE-4C84-BB3D-EA37AFB63D25}" destId="{711FC73E-D282-4173-AD3F-8257DE706057}" srcOrd="0" destOrd="0" presId="urn:microsoft.com/office/officeart/2005/8/layout/vList5"/>
    <dgm:cxn modelId="{691FA9A7-C176-4CFF-B20E-F0EEDEFCE874}" type="presOf" srcId="{242BA861-48F7-427C-BA95-F0347F5EA086}" destId="{2EE0647E-0D8B-4FD7-8F44-7461BC65C057}" srcOrd="0" destOrd="0" presId="urn:microsoft.com/office/officeart/2005/8/layout/vList5"/>
    <dgm:cxn modelId="{379BEAB6-ACEA-4DBC-ACBC-380B245E1F4D}" type="presOf" srcId="{999F42B2-5F56-43C5-89F5-826A7559E563}" destId="{711FC73E-D282-4173-AD3F-8257DE706057}" srcOrd="0" destOrd="2" presId="urn:microsoft.com/office/officeart/2005/8/layout/vList5"/>
    <dgm:cxn modelId="{650079B9-38CF-44C4-9A15-2033D334B14C}" srcId="{E17F7674-D883-420E-832C-7D40C4C277CB}" destId="{22D0F2FD-4628-461F-BB5B-37106127D5AB}" srcOrd="1" destOrd="0" parTransId="{95D73BC8-3705-4ABF-8FF6-D42D2A7AA51E}" sibTransId="{E75B70E4-6991-4CD9-8795-7471CCFF2E59}"/>
    <dgm:cxn modelId="{1B70D9BB-4774-49EC-8340-5FBE95214368}" srcId="{E17F7674-D883-420E-832C-7D40C4C277CB}" destId="{575F2A22-199B-420B-984E-980F13D1DAC9}" srcOrd="2" destOrd="0" parTransId="{D9CE405C-F028-4296-8417-C08E449633D4}" sibTransId="{5E181AE0-9E14-4226-8E74-FF0F04D0CFED}"/>
    <dgm:cxn modelId="{78E771C3-84AC-47AA-911D-953D55C57011}" srcId="{575F2A22-199B-420B-984E-980F13D1DAC9}" destId="{CAB774FD-72AE-4C84-BB3D-EA37AFB63D25}" srcOrd="0" destOrd="0" parTransId="{6C29D85B-8041-4BDC-BB91-E2E3E1C7EE75}" sibTransId="{AD68EFDF-3113-4B77-B61D-711722D303AD}"/>
    <dgm:cxn modelId="{9DEADDDA-53AE-4E2D-A3E2-9FFCE977E906}" type="presOf" srcId="{137CFA4C-E827-48CC-8BF2-5D952B5AB9E6}" destId="{711FC73E-D282-4173-AD3F-8257DE706057}" srcOrd="0" destOrd="1" presId="urn:microsoft.com/office/officeart/2005/8/layout/vList5"/>
    <dgm:cxn modelId="{A964D9E1-9E72-4722-AC1A-6342F373920E}" srcId="{22D0F2FD-4628-461F-BB5B-37106127D5AB}" destId="{26D11F57-2D59-4A5C-8818-730C43B095D1}" srcOrd="1" destOrd="0" parTransId="{F6C6A53E-B887-4266-8414-0450C2D1F29E}" sibTransId="{619A67ED-9296-42FF-9EEE-5A76A85C8284}"/>
    <dgm:cxn modelId="{943AC2E4-7A51-4264-A420-91BB15FF6752}" type="presOf" srcId="{7268820C-4BF3-41CB-B727-565D89C863EE}" destId="{BE6326E5-C00F-43CD-B32B-981AB9F6D22F}" srcOrd="0" destOrd="2" presId="urn:microsoft.com/office/officeart/2005/8/layout/vList5"/>
    <dgm:cxn modelId="{25A2E6EE-4609-4F90-8D1D-BD7DC4435214}" type="presOf" srcId="{DC14D2D9-E509-4EAB-9956-658C6A47DB69}" destId="{6EB3A7F6-AEC5-48C4-A3C1-354C5CD71B39}" srcOrd="0" destOrd="0" presId="urn:microsoft.com/office/officeart/2005/8/layout/vList5"/>
    <dgm:cxn modelId="{50E06C70-D64A-4A60-889A-35C0DE7DC537}" type="presParOf" srcId="{B26E1693-3289-463F-AA52-CBB128119EF6}" destId="{CED96C04-F5DE-4F6A-9F79-C3D1C8FDBF42}" srcOrd="0" destOrd="0" presId="urn:microsoft.com/office/officeart/2005/8/layout/vList5"/>
    <dgm:cxn modelId="{8A9F7901-F2C7-443F-A33E-FBBA3075F0EC}" type="presParOf" srcId="{CED96C04-F5DE-4F6A-9F79-C3D1C8FDBF42}" destId="{2EE0647E-0D8B-4FD7-8F44-7461BC65C057}" srcOrd="0" destOrd="0" presId="urn:microsoft.com/office/officeart/2005/8/layout/vList5"/>
    <dgm:cxn modelId="{F34303D9-A84B-443F-B049-6D3D346D523D}" type="presParOf" srcId="{CED96C04-F5DE-4F6A-9F79-C3D1C8FDBF42}" destId="{6EB3A7F6-AEC5-48C4-A3C1-354C5CD71B39}" srcOrd="1" destOrd="0" presId="urn:microsoft.com/office/officeart/2005/8/layout/vList5"/>
    <dgm:cxn modelId="{BB0AD7F9-CB7B-4FF2-84A2-FC4B3DF4984D}" type="presParOf" srcId="{B26E1693-3289-463F-AA52-CBB128119EF6}" destId="{DC124B17-8397-48E9-95F9-40DB4218E3FD}" srcOrd="1" destOrd="0" presId="urn:microsoft.com/office/officeart/2005/8/layout/vList5"/>
    <dgm:cxn modelId="{54A34C1C-BC78-4E05-BFDF-0E931918D9A1}" type="presParOf" srcId="{B26E1693-3289-463F-AA52-CBB128119EF6}" destId="{7445E41F-70E6-4C75-A9E0-306965F73F30}" srcOrd="2" destOrd="0" presId="urn:microsoft.com/office/officeart/2005/8/layout/vList5"/>
    <dgm:cxn modelId="{03378953-D3F5-4139-A352-A7DACC4BD4DE}" type="presParOf" srcId="{7445E41F-70E6-4C75-A9E0-306965F73F30}" destId="{5C16CE55-4CED-4767-AD9C-E56980F7BEF7}" srcOrd="0" destOrd="0" presId="urn:microsoft.com/office/officeart/2005/8/layout/vList5"/>
    <dgm:cxn modelId="{2AF30D9E-0F81-4FBC-8AB8-BD1919298386}" type="presParOf" srcId="{7445E41F-70E6-4C75-A9E0-306965F73F30}" destId="{BE6326E5-C00F-43CD-B32B-981AB9F6D22F}" srcOrd="1" destOrd="0" presId="urn:microsoft.com/office/officeart/2005/8/layout/vList5"/>
    <dgm:cxn modelId="{05CE4200-C971-4E54-A2A3-08AC0A3256A4}" type="presParOf" srcId="{B26E1693-3289-463F-AA52-CBB128119EF6}" destId="{C4C93DAD-5E35-4410-A328-E5FD5F19E53E}" srcOrd="3" destOrd="0" presId="urn:microsoft.com/office/officeart/2005/8/layout/vList5"/>
    <dgm:cxn modelId="{D0706459-D9A4-41B6-8816-A900E842646E}" type="presParOf" srcId="{B26E1693-3289-463F-AA52-CBB128119EF6}" destId="{D9B80D2F-6D5B-4F3C-A208-F7A0540B7281}" srcOrd="4" destOrd="0" presId="urn:microsoft.com/office/officeart/2005/8/layout/vList5"/>
    <dgm:cxn modelId="{DB562757-8CCF-4868-A967-30421E22693C}" type="presParOf" srcId="{D9B80D2F-6D5B-4F3C-A208-F7A0540B7281}" destId="{AF5B9D30-B9DE-42AF-8EE8-9F75CD47BBB4}" srcOrd="0" destOrd="0" presId="urn:microsoft.com/office/officeart/2005/8/layout/vList5"/>
    <dgm:cxn modelId="{5863BE5E-7A3F-4E41-9930-F58AC16DBB08}" type="presParOf" srcId="{D9B80D2F-6D5B-4F3C-A208-F7A0540B7281}" destId="{711FC73E-D282-4173-AD3F-8257DE7060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E8E6FF-DDCD-444C-89A4-C634D2238570}" type="doc">
      <dgm:prSet loTypeId="urn:microsoft.com/office/officeart/2005/8/layout/cycle4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5FB9AD7-EE72-4AD6-A69F-A2EEF98F82FD}">
      <dgm:prSet phldrT="[文字]" custT="1"/>
      <dgm:spPr>
        <a:xfrm>
          <a:off x="2356908" y="209241"/>
          <a:ext cx="1655312" cy="1675838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C0504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C0504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1F54C43E-DE58-4F7E-8354-158BA555E25D}" type="parTrans" cxnId="{1C3E28F5-C42A-426B-B1E9-D42A9F9425A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A85B12-09A9-46C5-A69A-56F8E28374BB}" type="sibTrans" cxnId="{1C3E28F5-C42A-426B-B1E9-D42A9F9425A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9FED68-7BF8-4DD2-ADDB-BB50DA19103F}">
      <dgm:prSet custT="1"/>
      <dgm:spPr>
        <a:xfrm rot="5400000">
          <a:off x="4088678" y="219504"/>
          <a:ext cx="1655312" cy="1655312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9BBB59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pPr marL="0" indent="0" defTabSz="1074738">
            <a:tabLst/>
          </a:pPr>
          <a:endParaRPr lang="zh-TW" altLang="en-US" sz="11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AE42E36E-D61A-42FE-9004-969F5ACF88E4}" type="parTrans" cxnId="{B9B21AD2-24CE-48B3-8B97-BCB1B133DA96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A8DF54-917B-4C43-A39A-06A0DD5053EE}" type="sibTrans" cxnId="{B9B21AD2-24CE-48B3-8B97-BCB1B133DA96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5B22CF-E732-42EB-B2B7-43A6D598C33B}">
      <dgm:prSet custT="1"/>
      <dgm:spPr>
        <a:xfrm rot="10800000">
          <a:off x="4088678" y="1951274"/>
          <a:ext cx="1655312" cy="1655312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8064A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C02117A5-DC46-4C4C-8D11-0DAA0766B149}" type="parTrans" cxnId="{3C767F6F-C5E5-4EB4-BE81-D7D274FA8259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555AD1-0745-47BD-9A22-D0A6FE16B47C}" type="sibTrans" cxnId="{3C767F6F-C5E5-4EB4-BE81-D7D274FA8259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D94460-4C99-4872-B8BB-69172AC83D87}">
      <dgm:prSet/>
      <dgm:spPr/>
      <dgm:t>
        <a:bodyPr/>
        <a:lstStyle/>
        <a:p>
          <a:endParaRPr lang="zh-TW" alt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615828-B183-455C-9CCB-ADA1AE88EAC3}" type="parTrans" cxnId="{B2590420-158A-437B-B49B-18AACCD2156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C454F0-3692-4305-9F50-160C25D64426}" type="sibTrans" cxnId="{B2590420-158A-437B-B49B-18AACCD2156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3BEC1D-513E-4E1F-84E7-C24918CC85F0}">
      <dgm:prSet phldrT="[文字]" custT="1"/>
      <dgm:spPr>
        <a:xfrm>
          <a:off x="0" y="-109998"/>
          <a:ext cx="3094170" cy="14529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B292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ctr"/>
        <a:lstStyle/>
        <a:p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0947F403-A4B4-47DE-9B6A-8B0948F552A7}" type="parTrans" cxnId="{A6E5C291-2EF3-445E-A7B4-7155EDEC89A5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9F7F9E-2ABA-49A9-822B-F2A2702695E2}" type="sibTrans" cxnId="{A6E5C291-2EF3-445E-A7B4-7155EDEC89A5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75229C-793B-4D2E-AEBF-C8ADBB9470F7}">
      <dgm:prSet custT="1"/>
      <dgm:spPr>
        <a:xfrm>
          <a:off x="5006842" y="-109986"/>
          <a:ext cx="3094057" cy="145289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8BB53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ctr"/>
        <a:lstStyle/>
        <a:p>
          <a:pPr algn="l">
            <a:tabLst>
              <a:tab pos="266700" algn="l"/>
            </a:tabLst>
          </a:pPr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5DD4475D-319F-41A8-AEF8-290FC50CDD5B}" type="parTrans" cxnId="{9C387D82-3CAC-4A1D-8B2B-6E01F14A947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C85428-39FB-4C5D-AFB0-B0A7810DB55D}" type="sibTrans" cxnId="{9C387D82-3CAC-4A1D-8B2B-6E01F14A947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2BAB3B-7408-405A-B5A3-40E005562831}">
      <dgm:prSet custT="1"/>
      <dgm:spPr>
        <a:xfrm>
          <a:off x="5007919" y="2496027"/>
          <a:ext cx="3092980" cy="14400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7753A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b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741E2A3C-4779-4C66-B2C0-D7FF7E695EE7}" type="parTrans" cxnId="{6CAC4C66-33A2-460F-8D89-79FA25739CFB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11660E-3C2F-400B-A772-DFB1386ED54F}" type="sibTrans" cxnId="{6CAC4C66-33A2-460F-8D89-79FA25739CFB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22FFC1-3BCB-4B2F-A6FC-D819D371768C}">
      <dgm:prSet phldrT="[文字]" custT="1"/>
      <dgm:spPr>
        <a:xfrm>
          <a:off x="0" y="2495966"/>
          <a:ext cx="3093660" cy="144012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2FADD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b"/>
        <a:lstStyle/>
        <a:p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89A1AA3A-417A-4EB2-9B90-5774B73A16AF}" type="parTrans" cxnId="{4559BDDB-8AEF-48F8-8D50-E3E22BE7705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9483C-4834-4DE1-802F-4209F0837E51}" type="sibTrans" cxnId="{4559BDDB-8AEF-48F8-8D50-E3E22BE7705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9B001B-E034-4F64-A6C7-099B498F2747}">
      <dgm:prSet phldrT="[文字]" custT="1"/>
      <dgm:spPr>
        <a:xfrm rot="16200000">
          <a:off x="2356908" y="1951274"/>
          <a:ext cx="1655312" cy="1655312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4BACC6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4BACC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22BDED31-54B0-4A45-B2EC-2E3DEA5314E2}" type="sibTrans" cxnId="{0021D0D9-EFFE-4119-93C1-D6CBD24EE30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700C6D-4284-4EC5-A5D6-3DCF30D6AD69}" type="parTrans" cxnId="{0021D0D9-EFFE-4119-93C1-D6CBD24EE30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2530BE-65EE-41E3-AD3D-A4BEB15058DD}" type="pres">
      <dgm:prSet presAssocID="{B5E8E6FF-DDCD-444C-89A4-C634D22385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5D14C36-D76A-4980-B29C-D9226C0DA909}" type="pres">
      <dgm:prSet presAssocID="{B5E8E6FF-DDCD-444C-89A4-C634D2238570}" presName="children" presStyleCnt="0"/>
      <dgm:spPr/>
    </dgm:pt>
    <dgm:pt modelId="{16A2AC13-A1A8-4426-B0DA-C8AD31A378AA}" type="pres">
      <dgm:prSet presAssocID="{B5E8E6FF-DDCD-444C-89A4-C634D2238570}" presName="child1group" presStyleCnt="0"/>
      <dgm:spPr/>
    </dgm:pt>
    <dgm:pt modelId="{9E18D375-131A-4C1D-A81D-F592FA08E04A}" type="pres">
      <dgm:prSet presAssocID="{B5E8E6FF-DDCD-444C-89A4-C634D2238570}" presName="child1" presStyleLbl="bgAcc1" presStyleIdx="0" presStyleCnt="4" custScaleX="163842" custScaleY="89232" custLinFactNeighborX="-53482"/>
      <dgm:spPr/>
    </dgm:pt>
    <dgm:pt modelId="{7D0BA95C-DA63-4DE5-85F7-A44AEE3F8641}" type="pres">
      <dgm:prSet presAssocID="{B5E8E6FF-DDCD-444C-89A4-C634D2238570}" presName="child1Text" presStyleLbl="bgAcc1" presStyleIdx="0" presStyleCnt="4">
        <dgm:presLayoutVars>
          <dgm:bulletEnabled val="1"/>
        </dgm:presLayoutVars>
      </dgm:prSet>
      <dgm:spPr/>
    </dgm:pt>
    <dgm:pt modelId="{EBFB1C96-FEA3-4616-B388-A6380A587CFE}" type="pres">
      <dgm:prSet presAssocID="{B5E8E6FF-DDCD-444C-89A4-C634D2238570}" presName="child2group" presStyleCnt="0"/>
      <dgm:spPr/>
    </dgm:pt>
    <dgm:pt modelId="{303B7975-54D5-46D0-B0B3-C11D16F3DA15}" type="pres">
      <dgm:prSet presAssocID="{B5E8E6FF-DDCD-444C-89A4-C634D2238570}" presName="child2" presStyleLbl="bgAcc1" presStyleIdx="1" presStyleCnt="4" custScaleX="163836" custScaleY="81119" custLinFactX="46553" custLinFactNeighborX="100000"/>
      <dgm:spPr/>
    </dgm:pt>
    <dgm:pt modelId="{CBF6D09C-8D57-434C-9A16-3F3650EC4192}" type="pres">
      <dgm:prSet presAssocID="{B5E8E6FF-DDCD-444C-89A4-C634D2238570}" presName="child2Text" presStyleLbl="bgAcc1" presStyleIdx="1" presStyleCnt="4">
        <dgm:presLayoutVars>
          <dgm:bulletEnabled val="1"/>
        </dgm:presLayoutVars>
      </dgm:prSet>
      <dgm:spPr/>
    </dgm:pt>
    <dgm:pt modelId="{4BD19415-8A9C-4391-B738-F954DDB5BC94}" type="pres">
      <dgm:prSet presAssocID="{B5E8E6FF-DDCD-444C-89A4-C634D2238570}" presName="child3group" presStyleCnt="0"/>
      <dgm:spPr/>
    </dgm:pt>
    <dgm:pt modelId="{6C46A99A-89D4-4C81-9313-6B4503FAFF4F}" type="pres">
      <dgm:prSet presAssocID="{B5E8E6FF-DDCD-444C-89A4-C634D2238570}" presName="child3" presStyleLbl="bgAcc1" presStyleIdx="2" presStyleCnt="4" custScaleX="163779" custScaleY="88439" custLinFactX="100000" custLinFactNeighborX="114446"/>
      <dgm:spPr/>
    </dgm:pt>
    <dgm:pt modelId="{ABF976C1-C82A-42B3-A86E-C667E8263E25}" type="pres">
      <dgm:prSet presAssocID="{B5E8E6FF-DDCD-444C-89A4-C634D2238570}" presName="child3Text" presStyleLbl="bgAcc1" presStyleIdx="2" presStyleCnt="4">
        <dgm:presLayoutVars>
          <dgm:bulletEnabled val="1"/>
        </dgm:presLayoutVars>
      </dgm:prSet>
      <dgm:spPr/>
    </dgm:pt>
    <dgm:pt modelId="{F044666D-5054-4D2E-85D0-0C57E190FC3D}" type="pres">
      <dgm:prSet presAssocID="{B5E8E6FF-DDCD-444C-89A4-C634D2238570}" presName="child4group" presStyleCnt="0"/>
      <dgm:spPr/>
    </dgm:pt>
    <dgm:pt modelId="{1F948CBC-A422-4E97-BA23-71511A3C336B}" type="pres">
      <dgm:prSet presAssocID="{B5E8E6FF-DDCD-444C-89A4-C634D2238570}" presName="child4" presStyleLbl="bgAcc1" presStyleIdx="3" presStyleCnt="4" custScaleX="163815" custScaleY="97291" custLinFactNeighborX="-53482"/>
      <dgm:spPr/>
    </dgm:pt>
    <dgm:pt modelId="{291DA5BE-B75F-4D66-9D24-A86478B453A2}" type="pres">
      <dgm:prSet presAssocID="{B5E8E6FF-DDCD-444C-89A4-C634D2238570}" presName="child4Text" presStyleLbl="bgAcc1" presStyleIdx="3" presStyleCnt="4">
        <dgm:presLayoutVars>
          <dgm:bulletEnabled val="1"/>
        </dgm:presLayoutVars>
      </dgm:prSet>
      <dgm:spPr/>
    </dgm:pt>
    <dgm:pt modelId="{B733D5E5-7C53-491E-8341-2C1E0DB8F6CE}" type="pres">
      <dgm:prSet presAssocID="{B5E8E6FF-DDCD-444C-89A4-C634D2238570}" presName="childPlaceholder" presStyleCnt="0"/>
      <dgm:spPr/>
    </dgm:pt>
    <dgm:pt modelId="{64BDFEAF-1225-4626-A823-1C2E01C5F70B}" type="pres">
      <dgm:prSet presAssocID="{B5E8E6FF-DDCD-444C-89A4-C634D2238570}" presName="circle" presStyleCnt="0"/>
      <dgm:spPr/>
    </dgm:pt>
    <dgm:pt modelId="{C1E858C0-EB5E-4B98-9068-71EE85697872}" type="pres">
      <dgm:prSet presAssocID="{B5E8E6FF-DDCD-444C-89A4-C634D2238570}" presName="quadrant1" presStyleLbl="node1" presStyleIdx="0" presStyleCnt="4" custScaleY="100042">
        <dgm:presLayoutVars>
          <dgm:chMax val="1"/>
          <dgm:bulletEnabled val="1"/>
        </dgm:presLayoutVars>
      </dgm:prSet>
      <dgm:spPr/>
    </dgm:pt>
    <dgm:pt modelId="{344BD157-A7CC-47CB-9DF1-F219E078D904}" type="pres">
      <dgm:prSet presAssocID="{B5E8E6FF-DDCD-444C-89A4-C634D22385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C6EFE70-70B7-4EA3-86CC-558AA5244BC4}" type="pres">
      <dgm:prSet presAssocID="{B5E8E6FF-DDCD-444C-89A4-C634D223857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EFA5804-C382-425B-8769-F4258BA8E0BB}" type="pres">
      <dgm:prSet presAssocID="{B5E8E6FF-DDCD-444C-89A4-C634D22385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AB8E3E6-2130-4CBD-A5EE-086235D0C5A7}" type="pres">
      <dgm:prSet presAssocID="{B5E8E6FF-DDCD-444C-89A4-C634D2238570}" presName="quadrantPlaceholder" presStyleCnt="0"/>
      <dgm:spPr/>
    </dgm:pt>
    <dgm:pt modelId="{33538D8E-DBD9-41FA-879C-7CED95438C38}" type="pres">
      <dgm:prSet presAssocID="{B5E8E6FF-DDCD-444C-89A4-C634D2238570}" presName="center1" presStyleLbl="fgShp" presStyleIdx="0" presStyleCnt="2"/>
      <dgm:spPr>
        <a:xfrm>
          <a:off x="3764688" y="1568985"/>
          <a:ext cx="571522" cy="496975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5BE8AC6A-CE80-4931-8745-5919D49EB2D9}" type="pres">
      <dgm:prSet presAssocID="{B5E8E6FF-DDCD-444C-89A4-C634D2238570}" presName="center2" presStyleLbl="fgShp" presStyleIdx="1" presStyleCnt="2"/>
      <dgm:spPr>
        <a:xfrm rot="10800000">
          <a:off x="3764688" y="1760129"/>
          <a:ext cx="571522" cy="496975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</dgm:ptLst>
  <dgm:cxnLst>
    <dgm:cxn modelId="{B2FBB60C-7425-41BD-AA6E-D9F7D1CD42B4}" type="presOf" srcId="{F59FED68-7BF8-4DD2-ADDB-BB50DA19103F}" destId="{344BD157-A7CC-47CB-9DF1-F219E078D904}" srcOrd="0" destOrd="0" presId="urn:microsoft.com/office/officeart/2005/8/layout/cycle4"/>
    <dgm:cxn modelId="{5468090E-F658-4902-A8C6-62CF8F920B30}" type="presOf" srcId="{1B9B001B-E034-4F64-A6C7-099B498F2747}" destId="{BEFA5804-C382-425B-8769-F4258BA8E0BB}" srcOrd="0" destOrd="0" presId="urn:microsoft.com/office/officeart/2005/8/layout/cycle4"/>
    <dgm:cxn modelId="{E2CAE916-6031-4924-83F6-088BF0A24A63}" type="presOf" srcId="{B5E8E6FF-DDCD-444C-89A4-C634D2238570}" destId="{6B2530BE-65EE-41E3-AD3D-A4BEB15058DD}" srcOrd="0" destOrd="0" presId="urn:microsoft.com/office/officeart/2005/8/layout/cycle4"/>
    <dgm:cxn modelId="{B2590420-158A-437B-B49B-18AACCD21563}" srcId="{B5E8E6FF-DDCD-444C-89A4-C634D2238570}" destId="{3DD94460-4C99-4872-B8BB-69172AC83D87}" srcOrd="4" destOrd="0" parTransId="{4E615828-B183-455C-9CCB-ADA1AE88EAC3}" sibTransId="{5DC454F0-3692-4305-9F50-160C25D64426}"/>
    <dgm:cxn modelId="{B0634B30-974D-4F73-A04D-E1EAB2574FAC}" type="presOf" srcId="{55FB9AD7-EE72-4AD6-A69F-A2EEF98F82FD}" destId="{C1E858C0-EB5E-4B98-9068-71EE85697872}" srcOrd="0" destOrd="0" presId="urn:microsoft.com/office/officeart/2005/8/layout/cycle4"/>
    <dgm:cxn modelId="{21267046-0A34-415C-811A-3BECE9D9577D}" type="presOf" srcId="{645B22CF-E732-42EB-B2B7-43A6D598C33B}" destId="{AC6EFE70-70B7-4EA3-86CC-558AA5244BC4}" srcOrd="0" destOrd="0" presId="urn:microsoft.com/office/officeart/2005/8/layout/cycle4"/>
    <dgm:cxn modelId="{6CAC4C66-33A2-460F-8D89-79FA25739CFB}" srcId="{645B22CF-E732-42EB-B2B7-43A6D598C33B}" destId="{7F2BAB3B-7408-405A-B5A3-40E005562831}" srcOrd="0" destOrd="0" parTransId="{741E2A3C-4779-4C66-B2C0-D7FF7E695EE7}" sibTransId="{FE11660E-3C2F-400B-A772-DFB1386ED54F}"/>
    <dgm:cxn modelId="{3C767F6F-C5E5-4EB4-BE81-D7D274FA8259}" srcId="{B5E8E6FF-DDCD-444C-89A4-C634D2238570}" destId="{645B22CF-E732-42EB-B2B7-43A6D598C33B}" srcOrd="2" destOrd="0" parTransId="{C02117A5-DC46-4C4C-8D11-0DAA0766B149}" sibTransId="{60555AD1-0745-47BD-9A22-D0A6FE16B47C}"/>
    <dgm:cxn modelId="{3F140C79-868F-46D8-893E-75282246EEB1}" type="presOf" srcId="{4D3BEC1D-513E-4E1F-84E7-C24918CC85F0}" destId="{7D0BA95C-DA63-4DE5-85F7-A44AEE3F8641}" srcOrd="1" destOrd="0" presId="urn:microsoft.com/office/officeart/2005/8/layout/cycle4"/>
    <dgm:cxn modelId="{9C387D82-3CAC-4A1D-8B2B-6E01F14A9473}" srcId="{F59FED68-7BF8-4DD2-ADDB-BB50DA19103F}" destId="{1975229C-793B-4D2E-AEBF-C8ADBB9470F7}" srcOrd="0" destOrd="0" parTransId="{5DD4475D-319F-41A8-AEF8-290FC50CDD5B}" sibTransId="{AAC85428-39FB-4C5D-AFB0-B0A7810DB55D}"/>
    <dgm:cxn modelId="{A6E5C291-2EF3-445E-A7B4-7155EDEC89A5}" srcId="{55FB9AD7-EE72-4AD6-A69F-A2EEF98F82FD}" destId="{4D3BEC1D-513E-4E1F-84E7-C24918CC85F0}" srcOrd="0" destOrd="0" parTransId="{0947F403-A4B4-47DE-9B6A-8B0948F552A7}" sibTransId="{749F7F9E-2ABA-49A9-822B-F2A2702695E2}"/>
    <dgm:cxn modelId="{95E0D792-0490-4A78-8B8D-94F07B60B376}" type="presOf" srcId="{7F2BAB3B-7408-405A-B5A3-40E005562831}" destId="{6C46A99A-89D4-4C81-9313-6B4503FAFF4F}" srcOrd="0" destOrd="0" presId="urn:microsoft.com/office/officeart/2005/8/layout/cycle4"/>
    <dgm:cxn modelId="{855ED8AA-E4E1-4E89-9022-9630A62EAFD1}" type="presOf" srcId="{1975229C-793B-4D2E-AEBF-C8ADBB9470F7}" destId="{303B7975-54D5-46D0-B0B3-C11D16F3DA15}" srcOrd="0" destOrd="0" presId="urn:microsoft.com/office/officeart/2005/8/layout/cycle4"/>
    <dgm:cxn modelId="{B9B21AD2-24CE-48B3-8B97-BCB1B133DA96}" srcId="{B5E8E6FF-DDCD-444C-89A4-C634D2238570}" destId="{F59FED68-7BF8-4DD2-ADDB-BB50DA19103F}" srcOrd="1" destOrd="0" parTransId="{AE42E36E-D61A-42FE-9004-969F5ACF88E4}" sibTransId="{7CA8DF54-917B-4C43-A39A-06A0DD5053EE}"/>
    <dgm:cxn modelId="{0021D0D9-EFFE-4119-93C1-D6CBD24EE308}" srcId="{B5E8E6FF-DDCD-444C-89A4-C634D2238570}" destId="{1B9B001B-E034-4F64-A6C7-099B498F2747}" srcOrd="3" destOrd="0" parTransId="{62700C6D-4284-4EC5-A5D6-3DCF30D6AD69}" sibTransId="{22BDED31-54B0-4A45-B2EC-2E3DEA5314E2}"/>
    <dgm:cxn modelId="{4559BDDB-8AEF-48F8-8D50-E3E22BE77058}" srcId="{1B9B001B-E034-4F64-A6C7-099B498F2747}" destId="{1D22FFC1-3BCB-4B2F-A6FC-D819D371768C}" srcOrd="0" destOrd="0" parTransId="{89A1AA3A-417A-4EB2-9B90-5774B73A16AF}" sibTransId="{AB59483C-4834-4DE1-802F-4209F0837E51}"/>
    <dgm:cxn modelId="{91DDB1DD-6BB5-4A82-8EFB-61D89DA45B00}" type="presOf" srcId="{1975229C-793B-4D2E-AEBF-C8ADBB9470F7}" destId="{CBF6D09C-8D57-434C-9A16-3F3650EC4192}" srcOrd="1" destOrd="0" presId="urn:microsoft.com/office/officeart/2005/8/layout/cycle4"/>
    <dgm:cxn modelId="{9B2A55E6-EFAE-4C0E-96A9-F3912B1B3AB2}" type="presOf" srcId="{1D22FFC1-3BCB-4B2F-A6FC-D819D371768C}" destId="{291DA5BE-B75F-4D66-9D24-A86478B453A2}" srcOrd="1" destOrd="0" presId="urn:microsoft.com/office/officeart/2005/8/layout/cycle4"/>
    <dgm:cxn modelId="{ACBCB8EA-0726-4A75-8E2E-28B941CA58EF}" type="presOf" srcId="{4D3BEC1D-513E-4E1F-84E7-C24918CC85F0}" destId="{9E18D375-131A-4C1D-A81D-F592FA08E04A}" srcOrd="0" destOrd="0" presId="urn:microsoft.com/office/officeart/2005/8/layout/cycle4"/>
    <dgm:cxn modelId="{C7F12FF2-CA1C-4F68-BE5E-9F2E9BC5A069}" type="presOf" srcId="{1D22FFC1-3BCB-4B2F-A6FC-D819D371768C}" destId="{1F948CBC-A422-4E97-BA23-71511A3C336B}" srcOrd="0" destOrd="0" presId="urn:microsoft.com/office/officeart/2005/8/layout/cycle4"/>
    <dgm:cxn modelId="{1C3E28F5-C42A-426B-B1E9-D42A9F9425A8}" srcId="{B5E8E6FF-DDCD-444C-89A4-C634D2238570}" destId="{55FB9AD7-EE72-4AD6-A69F-A2EEF98F82FD}" srcOrd="0" destOrd="0" parTransId="{1F54C43E-DE58-4F7E-8354-158BA555E25D}" sibTransId="{C2A85B12-09A9-46C5-A69A-56F8E28374BB}"/>
    <dgm:cxn modelId="{97A6F1FC-8035-43BC-86E5-805A15DFED1D}" type="presOf" srcId="{7F2BAB3B-7408-405A-B5A3-40E005562831}" destId="{ABF976C1-C82A-42B3-A86E-C667E8263E25}" srcOrd="1" destOrd="0" presId="urn:microsoft.com/office/officeart/2005/8/layout/cycle4"/>
    <dgm:cxn modelId="{5303FC8A-16D2-4227-9220-9C03B088B606}" type="presParOf" srcId="{6B2530BE-65EE-41E3-AD3D-A4BEB15058DD}" destId="{E5D14C36-D76A-4980-B29C-D9226C0DA909}" srcOrd="0" destOrd="0" presId="urn:microsoft.com/office/officeart/2005/8/layout/cycle4"/>
    <dgm:cxn modelId="{BF18C982-B1D9-4AFD-8ECB-011C8A7E48B9}" type="presParOf" srcId="{E5D14C36-D76A-4980-B29C-D9226C0DA909}" destId="{16A2AC13-A1A8-4426-B0DA-C8AD31A378AA}" srcOrd="0" destOrd="0" presId="urn:microsoft.com/office/officeart/2005/8/layout/cycle4"/>
    <dgm:cxn modelId="{A44646A8-DB41-4754-946B-4FBCA949DD1B}" type="presParOf" srcId="{16A2AC13-A1A8-4426-B0DA-C8AD31A378AA}" destId="{9E18D375-131A-4C1D-A81D-F592FA08E04A}" srcOrd="0" destOrd="0" presId="urn:microsoft.com/office/officeart/2005/8/layout/cycle4"/>
    <dgm:cxn modelId="{5D3B7BDD-9126-48FA-A5A2-EEAC2CF693EA}" type="presParOf" srcId="{16A2AC13-A1A8-4426-B0DA-C8AD31A378AA}" destId="{7D0BA95C-DA63-4DE5-85F7-A44AEE3F8641}" srcOrd="1" destOrd="0" presId="urn:microsoft.com/office/officeart/2005/8/layout/cycle4"/>
    <dgm:cxn modelId="{3FB957E8-CA63-4065-BB85-6C53F5F96695}" type="presParOf" srcId="{E5D14C36-D76A-4980-B29C-D9226C0DA909}" destId="{EBFB1C96-FEA3-4616-B388-A6380A587CFE}" srcOrd="1" destOrd="0" presId="urn:microsoft.com/office/officeart/2005/8/layout/cycle4"/>
    <dgm:cxn modelId="{BBA86C58-06BD-43C1-9264-739CBFFFA616}" type="presParOf" srcId="{EBFB1C96-FEA3-4616-B388-A6380A587CFE}" destId="{303B7975-54D5-46D0-B0B3-C11D16F3DA15}" srcOrd="0" destOrd="0" presId="urn:microsoft.com/office/officeart/2005/8/layout/cycle4"/>
    <dgm:cxn modelId="{C31F6127-89BA-437E-900D-6DE74A66A62F}" type="presParOf" srcId="{EBFB1C96-FEA3-4616-B388-A6380A587CFE}" destId="{CBF6D09C-8D57-434C-9A16-3F3650EC4192}" srcOrd="1" destOrd="0" presId="urn:microsoft.com/office/officeart/2005/8/layout/cycle4"/>
    <dgm:cxn modelId="{5C24A1F2-0321-40F6-964E-223777837E11}" type="presParOf" srcId="{E5D14C36-D76A-4980-B29C-D9226C0DA909}" destId="{4BD19415-8A9C-4391-B738-F954DDB5BC94}" srcOrd="2" destOrd="0" presId="urn:microsoft.com/office/officeart/2005/8/layout/cycle4"/>
    <dgm:cxn modelId="{FE30A209-8048-4ABC-99DB-07AB61AECAEB}" type="presParOf" srcId="{4BD19415-8A9C-4391-B738-F954DDB5BC94}" destId="{6C46A99A-89D4-4C81-9313-6B4503FAFF4F}" srcOrd="0" destOrd="0" presId="urn:microsoft.com/office/officeart/2005/8/layout/cycle4"/>
    <dgm:cxn modelId="{4574A7CB-1B66-4C9F-8AD4-1B0B3CBE274D}" type="presParOf" srcId="{4BD19415-8A9C-4391-B738-F954DDB5BC94}" destId="{ABF976C1-C82A-42B3-A86E-C667E8263E25}" srcOrd="1" destOrd="0" presId="urn:microsoft.com/office/officeart/2005/8/layout/cycle4"/>
    <dgm:cxn modelId="{BD6B8520-2BED-4E76-833C-C5D7B6D9BDA9}" type="presParOf" srcId="{E5D14C36-D76A-4980-B29C-D9226C0DA909}" destId="{F044666D-5054-4D2E-85D0-0C57E190FC3D}" srcOrd="3" destOrd="0" presId="urn:microsoft.com/office/officeart/2005/8/layout/cycle4"/>
    <dgm:cxn modelId="{8DBC594D-6751-4350-9CD7-C6E53364257D}" type="presParOf" srcId="{F044666D-5054-4D2E-85D0-0C57E190FC3D}" destId="{1F948CBC-A422-4E97-BA23-71511A3C336B}" srcOrd="0" destOrd="0" presId="urn:microsoft.com/office/officeart/2005/8/layout/cycle4"/>
    <dgm:cxn modelId="{CFE94AD0-F758-4BEB-BE34-561BF12DC883}" type="presParOf" srcId="{F044666D-5054-4D2E-85D0-0C57E190FC3D}" destId="{291DA5BE-B75F-4D66-9D24-A86478B453A2}" srcOrd="1" destOrd="0" presId="urn:microsoft.com/office/officeart/2005/8/layout/cycle4"/>
    <dgm:cxn modelId="{AA128427-4992-4032-A647-480295B9C90C}" type="presParOf" srcId="{E5D14C36-D76A-4980-B29C-D9226C0DA909}" destId="{B733D5E5-7C53-491E-8341-2C1E0DB8F6CE}" srcOrd="4" destOrd="0" presId="urn:microsoft.com/office/officeart/2005/8/layout/cycle4"/>
    <dgm:cxn modelId="{C4F837C1-13DA-4594-9F48-CA12DBFEC0B1}" type="presParOf" srcId="{6B2530BE-65EE-41E3-AD3D-A4BEB15058DD}" destId="{64BDFEAF-1225-4626-A823-1C2E01C5F70B}" srcOrd="1" destOrd="0" presId="urn:microsoft.com/office/officeart/2005/8/layout/cycle4"/>
    <dgm:cxn modelId="{E461794F-59E6-4F3C-8C2E-65D43497E89F}" type="presParOf" srcId="{64BDFEAF-1225-4626-A823-1C2E01C5F70B}" destId="{C1E858C0-EB5E-4B98-9068-71EE85697872}" srcOrd="0" destOrd="0" presId="urn:microsoft.com/office/officeart/2005/8/layout/cycle4"/>
    <dgm:cxn modelId="{07C61FA8-3A59-4E50-96C8-0E57F4D79FBD}" type="presParOf" srcId="{64BDFEAF-1225-4626-A823-1C2E01C5F70B}" destId="{344BD157-A7CC-47CB-9DF1-F219E078D904}" srcOrd="1" destOrd="0" presId="urn:microsoft.com/office/officeart/2005/8/layout/cycle4"/>
    <dgm:cxn modelId="{62D2EF08-B214-4B41-8D34-406BBD5B5CAD}" type="presParOf" srcId="{64BDFEAF-1225-4626-A823-1C2E01C5F70B}" destId="{AC6EFE70-70B7-4EA3-86CC-558AA5244BC4}" srcOrd="2" destOrd="0" presId="urn:microsoft.com/office/officeart/2005/8/layout/cycle4"/>
    <dgm:cxn modelId="{B9E63613-9FDB-4815-BFB9-12F050677605}" type="presParOf" srcId="{64BDFEAF-1225-4626-A823-1C2E01C5F70B}" destId="{BEFA5804-C382-425B-8769-F4258BA8E0BB}" srcOrd="3" destOrd="0" presId="urn:microsoft.com/office/officeart/2005/8/layout/cycle4"/>
    <dgm:cxn modelId="{17E024B2-4B3A-4167-9928-AB5B71D247B6}" type="presParOf" srcId="{64BDFEAF-1225-4626-A823-1C2E01C5F70B}" destId="{8AB8E3E6-2130-4CBD-A5EE-086235D0C5A7}" srcOrd="4" destOrd="0" presId="urn:microsoft.com/office/officeart/2005/8/layout/cycle4"/>
    <dgm:cxn modelId="{EE5FBEC6-7DC8-4A3D-ABDC-2D7A64D69CA4}" type="presParOf" srcId="{6B2530BE-65EE-41E3-AD3D-A4BEB15058DD}" destId="{33538D8E-DBD9-41FA-879C-7CED95438C38}" srcOrd="2" destOrd="0" presId="urn:microsoft.com/office/officeart/2005/8/layout/cycle4"/>
    <dgm:cxn modelId="{AFB2B596-4B32-40BF-91F8-4108B642AE4A}" type="presParOf" srcId="{6B2530BE-65EE-41E3-AD3D-A4BEB15058DD}" destId="{5BE8AC6A-CE80-4931-8745-5919D49EB2D9}" srcOrd="3" destOrd="0" presId="urn:microsoft.com/office/officeart/2005/8/layout/cycle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3A7F6-AEC5-48C4-A3C1-354C5CD71B39}">
      <dsp:nvSpPr>
        <dsp:cNvPr id="0" name=""/>
        <dsp:cNvSpPr/>
      </dsp:nvSpPr>
      <dsp:spPr>
        <a:xfrm rot="5400000">
          <a:off x="3385798" y="-707411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High Speed Domain Expertise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Low Power Technique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MP Experience</a:t>
          </a:r>
          <a:r>
            <a:rPr lang="zh-TW" altLang="en-US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 </a:t>
          </a: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of MEGA Design</a:t>
          </a:r>
        </a:p>
      </dsp:txBody>
      <dsp:txXfrm rot="-5400000">
        <a:off x="2522271" y="196493"/>
        <a:ext cx="2513805" cy="746372"/>
      </dsp:txXfrm>
    </dsp:sp>
    <dsp:sp modelId="{2EE0647E-0D8B-4FD7-8F44-7461BC65C057}">
      <dsp:nvSpPr>
        <dsp:cNvPr id="0" name=""/>
        <dsp:cNvSpPr/>
      </dsp:nvSpPr>
      <dsp:spPr>
        <a:xfrm>
          <a:off x="240604" y="1030"/>
          <a:ext cx="2281665" cy="1137298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Design Service</a:t>
          </a:r>
        </a:p>
      </dsp:txBody>
      <dsp:txXfrm>
        <a:off x="296122" y="56548"/>
        <a:ext cx="2170629" cy="1026262"/>
      </dsp:txXfrm>
    </dsp:sp>
    <dsp:sp modelId="{BE6326E5-C00F-43CD-B32B-981AB9F6D22F}">
      <dsp:nvSpPr>
        <dsp:cNvPr id="0" name=""/>
        <dsp:cNvSpPr/>
      </dsp:nvSpPr>
      <dsp:spPr>
        <a:xfrm rot="5400000">
          <a:off x="3385798" y="481582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Cost-Effective Solution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Customized Supply Chain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One-Stop-Shop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sp:txBody>
      <dsp:txXfrm rot="-5400000">
        <a:off x="2522271" y="1385487"/>
        <a:ext cx="2513805" cy="746372"/>
      </dsp:txXfrm>
    </dsp:sp>
    <dsp:sp modelId="{5C16CE55-4CED-4767-AD9C-E56980F7BEF7}">
      <dsp:nvSpPr>
        <dsp:cNvPr id="0" name=""/>
        <dsp:cNvSpPr/>
      </dsp:nvSpPr>
      <dsp:spPr>
        <a:xfrm>
          <a:off x="240604" y="1190024"/>
          <a:ext cx="2281665" cy="1137298"/>
        </a:xfrm>
        <a:prstGeom prst="roundRect">
          <a:avLst/>
        </a:prstGeom>
        <a:solidFill>
          <a:srgbClr val="004990"/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Turnkey Service</a:t>
          </a:r>
          <a:endParaRPr lang="zh-TW" altLang="en-US" sz="1800" kern="12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96122" y="1245542"/>
        <a:ext cx="2170629" cy="1026262"/>
      </dsp:txXfrm>
    </dsp:sp>
    <dsp:sp modelId="{711FC73E-D282-4173-AD3F-8257DE706057}">
      <dsp:nvSpPr>
        <dsp:cNvPr id="0" name=""/>
        <dsp:cNvSpPr/>
      </dsp:nvSpPr>
      <dsp:spPr>
        <a:xfrm rot="5400000">
          <a:off x="3385798" y="1670575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Global Sales Outlets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FAE Support Team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Module Design Service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sp:txBody>
      <dsp:txXfrm rot="-5400000">
        <a:off x="2522271" y="2574480"/>
        <a:ext cx="2513805" cy="746372"/>
      </dsp:txXfrm>
    </dsp:sp>
    <dsp:sp modelId="{AF5B9D30-B9DE-42AF-8EE8-9F75CD47BBB4}">
      <dsp:nvSpPr>
        <dsp:cNvPr id="0" name=""/>
        <dsp:cNvSpPr/>
      </dsp:nvSpPr>
      <dsp:spPr>
        <a:xfrm>
          <a:off x="240604" y="2379018"/>
          <a:ext cx="2281665" cy="1137298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Channel Service</a:t>
          </a:r>
          <a:endParaRPr lang="zh-TW" altLang="en-US" sz="1800" kern="12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96122" y="2434536"/>
        <a:ext cx="2170629" cy="1026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6A99A-89D4-4C81-9313-6B4503FAFF4F}">
      <dsp:nvSpPr>
        <dsp:cNvPr id="0" name=""/>
        <dsp:cNvSpPr/>
      </dsp:nvSpPr>
      <dsp:spPr>
        <a:xfrm>
          <a:off x="4806131" y="2208691"/>
          <a:ext cx="2558322" cy="89487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7753A6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5593286" y="2452068"/>
        <a:ext cx="1751509" cy="631842"/>
      </dsp:txXfrm>
    </dsp:sp>
    <dsp:sp modelId="{1F948CBC-A422-4E97-BA23-71511A3C336B}">
      <dsp:nvSpPr>
        <dsp:cNvPr id="0" name=""/>
        <dsp:cNvSpPr/>
      </dsp:nvSpPr>
      <dsp:spPr>
        <a:xfrm>
          <a:off x="293078" y="2163906"/>
          <a:ext cx="2558884" cy="98444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2FADD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314703" y="2431643"/>
        <a:ext cx="1747969" cy="695085"/>
      </dsp:txXfrm>
    </dsp:sp>
    <dsp:sp modelId="{303B7975-54D5-46D0-B0B3-C11D16F3DA15}">
      <dsp:nvSpPr>
        <dsp:cNvPr id="0" name=""/>
        <dsp:cNvSpPr/>
      </dsp:nvSpPr>
      <dsp:spPr>
        <a:xfrm>
          <a:off x="4805241" y="95524"/>
          <a:ext cx="2559212" cy="82081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8BB5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66700" algn="l"/>
            </a:tabLst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5591036" y="113555"/>
        <a:ext cx="1755386" cy="579545"/>
      </dsp:txXfrm>
    </dsp:sp>
    <dsp:sp modelId="{9E18D375-131A-4C1D-A81D-F592FA08E04A}">
      <dsp:nvSpPr>
        <dsp:cNvPr id="0" name=""/>
        <dsp:cNvSpPr/>
      </dsp:nvSpPr>
      <dsp:spPr>
        <a:xfrm>
          <a:off x="292867" y="54478"/>
          <a:ext cx="2559306" cy="90290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B292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312701" y="74312"/>
        <a:ext cx="1751846" cy="637508"/>
      </dsp:txXfrm>
    </dsp:sp>
    <dsp:sp modelId="{C1E858C0-EB5E-4B98-9068-71EE85697872}">
      <dsp:nvSpPr>
        <dsp:cNvPr id="0" name=""/>
        <dsp:cNvSpPr/>
      </dsp:nvSpPr>
      <dsp:spPr>
        <a:xfrm>
          <a:off x="2281434" y="179949"/>
          <a:ext cx="1369171" cy="1369747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C0504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C0504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682455" y="581139"/>
        <a:ext cx="968150" cy="968557"/>
      </dsp:txXfrm>
    </dsp:sp>
    <dsp:sp modelId="{344BD157-A7CC-47CB-9DF1-F219E078D904}">
      <dsp:nvSpPr>
        <dsp:cNvPr id="0" name=""/>
        <dsp:cNvSpPr/>
      </dsp:nvSpPr>
      <dsp:spPr>
        <a:xfrm rot="5400000">
          <a:off x="3713847" y="180237"/>
          <a:ext cx="1369171" cy="1369171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9BBB59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107473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zh-TW" altLang="en-US" sz="11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-5400000">
        <a:off x="3713847" y="581258"/>
        <a:ext cx="968150" cy="968150"/>
      </dsp:txXfrm>
    </dsp:sp>
    <dsp:sp modelId="{AC6EFE70-70B7-4EA3-86CC-558AA5244BC4}">
      <dsp:nvSpPr>
        <dsp:cNvPr id="0" name=""/>
        <dsp:cNvSpPr/>
      </dsp:nvSpPr>
      <dsp:spPr>
        <a:xfrm rot="10800000">
          <a:off x="3713847" y="1612650"/>
          <a:ext cx="1369171" cy="1369171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8064A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10800000">
        <a:off x="3713847" y="1612650"/>
        <a:ext cx="968150" cy="968150"/>
      </dsp:txXfrm>
    </dsp:sp>
    <dsp:sp modelId="{BEFA5804-C382-425B-8769-F4258BA8E0BB}">
      <dsp:nvSpPr>
        <dsp:cNvPr id="0" name=""/>
        <dsp:cNvSpPr/>
      </dsp:nvSpPr>
      <dsp:spPr>
        <a:xfrm rot="16200000">
          <a:off x="2281434" y="1612650"/>
          <a:ext cx="1369171" cy="1369171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4BACC6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4BACC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5400000">
        <a:off x="2682455" y="1612650"/>
        <a:ext cx="968150" cy="968150"/>
      </dsp:txXfrm>
    </dsp:sp>
    <dsp:sp modelId="{33538D8E-DBD9-41FA-879C-7CED95438C38}">
      <dsp:nvSpPr>
        <dsp:cNvPr id="0" name=""/>
        <dsp:cNvSpPr/>
      </dsp:nvSpPr>
      <dsp:spPr>
        <a:xfrm>
          <a:off x="3445863" y="1296444"/>
          <a:ext cx="472727" cy="411067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E8AC6A-CE80-4931-8745-5919D49EB2D9}">
      <dsp:nvSpPr>
        <dsp:cNvPr id="0" name=""/>
        <dsp:cNvSpPr/>
      </dsp:nvSpPr>
      <dsp:spPr>
        <a:xfrm rot="10800000">
          <a:off x="3445863" y="1454547"/>
          <a:ext cx="472727" cy="411067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CE7C55D-DA4B-4828-9436-1FB628422A38}" type="datetimeFigureOut">
              <a:rPr lang="zh-TW" altLang="en-US" smtClean="0"/>
              <a:t>2024/1/19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474A873-21DC-4ACB-B3C1-5FA88E393A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96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3178E60-455F-46D7-9E61-36CD6298DEBE}" type="datetimeFigureOut">
              <a:rPr lang="zh-TW" altLang="en-US" smtClean="0"/>
              <a:t>2024/1/19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172DE2-C03E-499B-8357-11BEA3109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95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AE%A1%E7%AE%97%E6%9C%BA%E7%B3%BB%E7%BB%9F%E7%BB%93%E6%9E%8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.engadget.com/oppo-self-designed-marisilicon-x-imaging-npu-093417030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.engadget.com/oppo-self-designed-marisilicon-x-imaging-npu-093417030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15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12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Script-Based Flow: </a:t>
            </a:r>
            <a:r>
              <a:rPr lang="zh-TW" altLang="en-US" dirty="0"/>
              <a:t>從</a:t>
            </a:r>
            <a:r>
              <a:rPr lang="en-US" altLang="zh-TW" dirty="0"/>
              <a:t>250nm </a:t>
            </a:r>
            <a:r>
              <a:rPr lang="zh-TW" altLang="en-US" dirty="0"/>
              <a:t>到７</a:t>
            </a:r>
            <a:r>
              <a:rPr lang="en-US" altLang="zh-TW" dirty="0"/>
              <a:t>nm</a:t>
            </a:r>
            <a:r>
              <a:rPr lang="zh-TW" altLang="en-US" dirty="0"/>
              <a:t>所有業界規範、</a:t>
            </a:r>
            <a:r>
              <a:rPr lang="en-US" altLang="zh-TW" dirty="0"/>
              <a:t>Methodology</a:t>
            </a:r>
            <a:r>
              <a:rPr lang="zh-TW" altLang="en-US" dirty="0"/>
              <a:t>建置在</a:t>
            </a:r>
            <a:r>
              <a:rPr lang="en-US" altLang="zh-TW" dirty="0" err="1"/>
              <a:t>SoC-ImP</a:t>
            </a:r>
            <a:r>
              <a:rPr lang="zh-TW" altLang="en-US" dirty="0"/>
              <a:t>，包含</a:t>
            </a:r>
            <a:r>
              <a:rPr lang="en-US" altLang="zh-TW" dirty="0"/>
              <a:t>DFT</a:t>
            </a:r>
            <a:r>
              <a:rPr lang="zh-TW" altLang="en-US" dirty="0"/>
              <a:t>、</a:t>
            </a:r>
            <a:r>
              <a:rPr lang="en-US" altLang="zh-TW" dirty="0"/>
              <a:t>Timing Closure</a:t>
            </a:r>
            <a:r>
              <a:rPr lang="zh-TW" altLang="en-US" dirty="0"/>
              <a:t>、</a:t>
            </a:r>
            <a:r>
              <a:rPr lang="en-US" altLang="zh-TW" dirty="0"/>
              <a:t>Timing Analysis</a:t>
            </a:r>
            <a:r>
              <a:rPr lang="zh-TW" altLang="en-US" dirty="0"/>
              <a:t>、</a:t>
            </a:r>
            <a:r>
              <a:rPr lang="en-US" altLang="zh-TW" dirty="0"/>
              <a:t>Low Power</a:t>
            </a:r>
            <a:r>
              <a:rPr lang="zh-TW" altLang="en-US" dirty="0"/>
              <a:t>設計規範</a:t>
            </a:r>
            <a:r>
              <a:rPr lang="en-US" altLang="zh-TW" dirty="0"/>
              <a:t>/</a:t>
            </a:r>
            <a:r>
              <a:rPr lang="zh-TW" altLang="en-US" dirty="0"/>
              <a:t>方法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zh-TW" altLang="en-US" dirty="0"/>
              <a:t>與</a:t>
            </a:r>
            <a:r>
              <a:rPr lang="en-US" altLang="zh-TW" dirty="0"/>
              <a:t>Project</a:t>
            </a:r>
            <a:r>
              <a:rPr lang="zh-TW" altLang="en-US" dirty="0"/>
              <a:t> </a:t>
            </a:r>
            <a:r>
              <a:rPr lang="en-US" altLang="zh-TW" dirty="0"/>
              <a:t>Management</a:t>
            </a:r>
            <a:r>
              <a:rPr lang="zh-TW" altLang="en-US" dirty="0"/>
              <a:t> </a:t>
            </a:r>
            <a:r>
              <a:rPr lang="en-US" altLang="zh-TW" dirty="0"/>
              <a:t>System</a:t>
            </a:r>
            <a:r>
              <a:rPr lang="zh-TW" altLang="en-US" dirty="0"/>
              <a:t>連結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dirty="0"/>
              <a:t>Low-Power Technique: </a:t>
            </a:r>
            <a:r>
              <a:rPr lang="zh-TW" altLang="en-US" dirty="0"/>
              <a:t>業界制定的</a:t>
            </a:r>
            <a:r>
              <a:rPr lang="en-US" altLang="zh-TW" dirty="0"/>
              <a:t>Low Power</a:t>
            </a:r>
            <a:r>
              <a:rPr lang="zh-TW" altLang="en-US" dirty="0"/>
              <a:t>設計規範，透過</a:t>
            </a:r>
            <a:r>
              <a:rPr lang="en-US" altLang="zh-TW" dirty="0" err="1"/>
              <a:t>SoC-ImP</a:t>
            </a:r>
            <a:r>
              <a:rPr lang="zh-TW" altLang="en-US" dirty="0"/>
              <a:t>，將</a:t>
            </a:r>
            <a:r>
              <a:rPr lang="en-US" altLang="zh-TW" dirty="0"/>
              <a:t>EDA</a:t>
            </a:r>
            <a:r>
              <a:rPr lang="zh-TW" altLang="en-US" dirty="0"/>
              <a:t> </a:t>
            </a:r>
            <a:r>
              <a:rPr lang="en-US" altLang="zh-TW" dirty="0"/>
              <a:t>Tool</a:t>
            </a:r>
            <a:r>
              <a:rPr lang="zh-TW" altLang="en-US" dirty="0"/>
              <a:t>所提供的</a:t>
            </a:r>
            <a:r>
              <a:rPr lang="en-US" altLang="zh-TW" dirty="0"/>
              <a:t>Low Power Solution</a:t>
            </a:r>
            <a:r>
              <a:rPr lang="en-US" altLang="zh-TW" baseline="0" dirty="0"/>
              <a:t> (CPF or UPF)</a:t>
            </a:r>
            <a:r>
              <a:rPr lang="zh-TW" altLang="en-US" baseline="0" dirty="0"/>
              <a:t>整合至設計中；採納設計規範後能優化</a:t>
            </a:r>
            <a:r>
              <a:rPr lang="en-US" altLang="zh-TW" baseline="0" dirty="0"/>
              <a:t>DVFS</a:t>
            </a:r>
            <a:r>
              <a:rPr lang="zh-TW" altLang="en-US" baseline="0" dirty="0"/>
              <a:t>設計、平均漏電能優化為</a:t>
            </a:r>
            <a:r>
              <a:rPr lang="en-US" altLang="zh-TW" baseline="0" dirty="0"/>
              <a:t>1/10</a:t>
            </a:r>
            <a:r>
              <a:rPr lang="zh-TW" altLang="en-US" baseline="0" dirty="0"/>
              <a:t>、節省</a:t>
            </a:r>
            <a:r>
              <a:rPr lang="en-US" altLang="zh-TW" baseline="0" dirty="0"/>
              <a:t>20%</a:t>
            </a:r>
            <a:r>
              <a:rPr lang="zh-TW" altLang="en-US" baseline="0" dirty="0"/>
              <a:t>動態功耗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/>
              <a:t>Domain Expertise: </a:t>
            </a:r>
            <a:r>
              <a:rPr lang="zh-TW" altLang="en-US" baseline="0" dirty="0"/>
              <a:t>將過往做過專案的</a:t>
            </a:r>
            <a:r>
              <a:rPr lang="en-US" altLang="zh-TW" baseline="0" dirty="0"/>
              <a:t>Know-How</a:t>
            </a:r>
            <a:r>
              <a:rPr lang="zh-TW" altLang="en-US" baseline="0" dirty="0"/>
              <a:t>也一併整合進</a:t>
            </a:r>
            <a:r>
              <a:rPr lang="en-US" altLang="zh-TW" baseline="0" dirty="0" err="1"/>
              <a:t>SoC-ImP</a:t>
            </a:r>
            <a:r>
              <a:rPr lang="en-US" altLang="zh-TW" baseline="0" dirty="0"/>
              <a:t> Flow</a:t>
            </a:r>
            <a:r>
              <a:rPr lang="zh-TW" altLang="en-US" baseline="0" dirty="0"/>
              <a:t>中；譬如特殊</a:t>
            </a:r>
            <a:r>
              <a:rPr lang="en-US" altLang="zh-TW" baseline="0" dirty="0"/>
              <a:t>Hardening</a:t>
            </a:r>
            <a:r>
              <a:rPr lang="zh-TW" altLang="en-US" baseline="0" dirty="0"/>
              <a:t>技巧，並在各式各樣的應用產品中得到驗證，如平板、</a:t>
            </a:r>
            <a:r>
              <a:rPr lang="en-US" altLang="zh-TW" baseline="0" dirty="0"/>
              <a:t>IP Cam</a:t>
            </a:r>
            <a:r>
              <a:rPr lang="zh-TW" altLang="en-US" baseline="0" dirty="0"/>
              <a:t>、機上盒、監控主機、各類</a:t>
            </a:r>
            <a:r>
              <a:rPr lang="en-US" altLang="zh-TW" baseline="0" dirty="0"/>
              <a:t>AP</a:t>
            </a:r>
            <a:r>
              <a:rPr lang="zh-TW" altLang="en-US" baseline="0" dirty="0"/>
              <a:t>、</a:t>
            </a:r>
            <a:r>
              <a:rPr lang="en-US" altLang="zh-TW" baseline="0" dirty="0"/>
              <a:t>AI</a:t>
            </a:r>
            <a:r>
              <a:rPr lang="zh-TW" altLang="en-US" baseline="0" dirty="0"/>
              <a:t>處理器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*</a:t>
            </a:r>
            <a:r>
              <a:rPr lang="zh-TW" altLang="en-US" sz="1000" b="1" dirty="0"/>
              <a:t>動態電壓調節</a:t>
            </a:r>
            <a:r>
              <a:rPr lang="zh-TW" altLang="en-US" sz="1000" dirty="0"/>
              <a:t>（英語：</a:t>
            </a:r>
            <a:r>
              <a:rPr lang="en-US" altLang="zh-TW" sz="1000" b="1" dirty="0"/>
              <a:t>dynamic voltage scaling</a:t>
            </a:r>
            <a:r>
              <a:rPr lang="zh-TW" altLang="en-US" sz="1000" dirty="0"/>
              <a:t>）是</a:t>
            </a:r>
            <a:r>
              <a:rPr lang="zh-TW" altLang="en-US" sz="1000" dirty="0">
                <a:hlinkClick r:id="rId3" tooltip="計算機系統結構"/>
              </a:rPr>
              <a:t>計算機系統結構</a:t>
            </a:r>
            <a:r>
              <a:rPr lang="zh-TW" altLang="en-US" sz="1000" dirty="0"/>
              <a:t>中的一種電源管理技術，它可以根據處理器實時的使用狀況，提高或降低電源電壓。由於電路的功耗與電源電壓存在平方的關係，因此在系統閒置或低速運行時，降低電源電壓可以大大降低電路的功耗。</a:t>
            </a: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03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83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965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en-US" altLang="zh-TW" baseline="0" dirty="0"/>
              <a:t> B/E Service Flow and related EDA tool for each phase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多年以來累積的經驗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 err="1"/>
              <a:t>SoC-ImP</a:t>
            </a:r>
            <a:r>
              <a:rPr lang="zh-TW" altLang="en-US" baseline="0" dirty="0"/>
              <a:t>能擷取並整合各家</a:t>
            </a:r>
            <a:r>
              <a:rPr lang="en-US" altLang="zh-TW" baseline="0" dirty="0"/>
              <a:t>EDA</a:t>
            </a:r>
            <a:r>
              <a:rPr lang="zh-TW" altLang="en-US" baseline="0" dirty="0"/>
              <a:t> </a:t>
            </a:r>
            <a:r>
              <a:rPr lang="en-US" altLang="zh-TW" baseline="0" dirty="0"/>
              <a:t>Tool</a:t>
            </a:r>
            <a:r>
              <a:rPr lang="zh-TW" altLang="en-US" baseline="0" dirty="0"/>
              <a:t>優勢，來對於設計做出最佳方案 </a:t>
            </a:r>
            <a:r>
              <a:rPr lang="en-US" altLang="zh-TW" baseline="0" dirty="0"/>
              <a:t>(EX:</a:t>
            </a:r>
            <a:r>
              <a:rPr lang="zh-TW" altLang="en-US" baseline="0" dirty="0"/>
              <a:t> </a:t>
            </a:r>
            <a:r>
              <a:rPr lang="en-US" altLang="zh-TW" baseline="0" dirty="0"/>
              <a:t>Synopsys DFT + Mentor MBIST)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71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en-US" altLang="zh-TW" baseline="0" dirty="0"/>
              <a:t> B/E Service Flow and related EDA tool for each phase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多年以來累積的經驗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 err="1"/>
              <a:t>SoC-ImP</a:t>
            </a:r>
            <a:r>
              <a:rPr lang="zh-TW" altLang="en-US" baseline="0" dirty="0"/>
              <a:t>能擷取並整合各家</a:t>
            </a:r>
            <a:r>
              <a:rPr lang="en-US" altLang="zh-TW" baseline="0" dirty="0"/>
              <a:t>EDA</a:t>
            </a:r>
            <a:r>
              <a:rPr lang="zh-TW" altLang="en-US" baseline="0" dirty="0"/>
              <a:t> </a:t>
            </a:r>
            <a:r>
              <a:rPr lang="en-US" altLang="zh-TW" baseline="0" dirty="0"/>
              <a:t>Tool</a:t>
            </a:r>
            <a:r>
              <a:rPr lang="zh-TW" altLang="en-US" baseline="0" dirty="0"/>
              <a:t>優勢，來對於設計做出最佳方案 </a:t>
            </a:r>
            <a:r>
              <a:rPr lang="en-US" altLang="zh-TW" baseline="0" dirty="0"/>
              <a:t>(EX:</a:t>
            </a:r>
            <a:r>
              <a:rPr lang="zh-TW" altLang="en-US" baseline="0" dirty="0"/>
              <a:t> </a:t>
            </a:r>
            <a:r>
              <a:rPr lang="en-US" altLang="zh-TW" baseline="0" dirty="0"/>
              <a:t>Synopsys DFT + Mentor MBIST)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342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Multi-Side: SHARP (JP),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Socle</a:t>
            </a:r>
            <a:r>
              <a:rPr lang="en-US" altLang="zh-TW" baseline="0" dirty="0"/>
              <a:t> (TW), and FE Design Partner (TW)</a:t>
            </a:r>
          </a:p>
          <a:p>
            <a:pPr marL="247688" indent="-247688">
              <a:buAutoNum type="arabicPeriod"/>
            </a:pPr>
            <a:r>
              <a:rPr lang="en-US" altLang="zh-TW" baseline="0" dirty="0"/>
              <a:t>Imp TAT = 3M, after design fixed</a:t>
            </a:r>
          </a:p>
          <a:p>
            <a:pPr marL="247688" indent="-247688">
              <a:buAutoNum type="arabicPeriod"/>
            </a:pPr>
            <a:r>
              <a:rPr lang="en-US" altLang="zh-TW" baseline="0" dirty="0"/>
              <a:t>1-Cut MP; </a:t>
            </a:r>
            <a:r>
              <a:rPr lang="zh-TW" altLang="en-US" baseline="0" dirty="0"/>
              <a:t>量產第一年內出貨超過</a:t>
            </a:r>
            <a:r>
              <a:rPr lang="en-US" altLang="zh-TW" baseline="0" dirty="0"/>
              <a:t>15</a:t>
            </a:r>
            <a:r>
              <a:rPr lang="zh-TW" altLang="en-US" baseline="0" dirty="0"/>
              <a:t>萬顆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506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zh-TW" altLang="en-US" dirty="0"/>
              <a:t>原</a:t>
            </a:r>
            <a:r>
              <a:rPr lang="en-US" altLang="zh-TW" dirty="0"/>
              <a:t>NXP</a:t>
            </a:r>
            <a:r>
              <a:rPr lang="zh-TW" altLang="en-US" dirty="0"/>
              <a:t>車用</a:t>
            </a:r>
            <a:r>
              <a:rPr lang="en-US" altLang="zh-TW" dirty="0"/>
              <a:t>IC</a:t>
            </a:r>
            <a:r>
              <a:rPr lang="zh-TW" altLang="en-US" dirty="0"/>
              <a:t>團隊新創公司 </a:t>
            </a:r>
            <a:r>
              <a:rPr lang="en-US" altLang="zh-TW" dirty="0"/>
              <a:t>(</a:t>
            </a:r>
            <a:r>
              <a:rPr lang="zh-TW" altLang="en-US" dirty="0"/>
              <a:t>芯馳</a:t>
            </a:r>
            <a:r>
              <a:rPr lang="en-US" altLang="zh-TW" dirty="0"/>
              <a:t>)</a:t>
            </a:r>
          </a:p>
          <a:p>
            <a:pPr marL="247688" indent="-247688">
              <a:buAutoNum type="arabicPeriod"/>
            </a:pPr>
            <a:r>
              <a:rPr lang="zh-TW" altLang="en-US" dirty="0"/>
              <a:t>全中國第一顆高階車用</a:t>
            </a:r>
            <a:r>
              <a:rPr lang="en-US" altLang="zh-TW" dirty="0"/>
              <a:t>IC</a:t>
            </a:r>
            <a:r>
              <a:rPr lang="zh-TW" altLang="en-US" dirty="0"/>
              <a:t>，我們負責關鍵行車輔助及自動駕駛</a:t>
            </a:r>
            <a:r>
              <a:rPr lang="en-US" altLang="zh-TW" dirty="0"/>
              <a:t>AI</a:t>
            </a:r>
            <a:r>
              <a:rPr lang="zh-TW" altLang="en-US" dirty="0"/>
              <a:t>晶片</a:t>
            </a:r>
            <a:r>
              <a:rPr lang="en-US" altLang="zh-TW" dirty="0"/>
              <a:t>6</a:t>
            </a:r>
            <a:r>
              <a:rPr lang="zh-TW" altLang="en-US" dirty="0"/>
              <a:t>個 </a:t>
            </a:r>
            <a:r>
              <a:rPr lang="en-US" altLang="zh-TW" dirty="0" err="1"/>
              <a:t>xPU</a:t>
            </a:r>
            <a:r>
              <a:rPr lang="en-US" altLang="zh-TW" dirty="0"/>
              <a:t> Harden (</a:t>
            </a:r>
            <a:r>
              <a:rPr lang="zh-TW" altLang="en-US" dirty="0"/>
              <a:t>最困難的部分</a:t>
            </a:r>
            <a:r>
              <a:rPr lang="en-US" altLang="zh-TW" dirty="0"/>
              <a:t>)</a:t>
            </a:r>
          </a:p>
          <a:p>
            <a:pPr marL="247688" indent="-247688">
              <a:buAutoNum type="arabicPeriod"/>
            </a:pPr>
            <a:r>
              <a:rPr lang="zh-TW" altLang="en-US" dirty="0"/>
              <a:t>客戶端</a:t>
            </a:r>
            <a:r>
              <a:rPr lang="en-US" altLang="zh-TW" dirty="0"/>
              <a:t>IC</a:t>
            </a:r>
            <a:r>
              <a:rPr lang="zh-TW" altLang="en-US" dirty="0"/>
              <a:t>已經 </a:t>
            </a:r>
            <a:r>
              <a:rPr lang="en-US" altLang="zh-TW" dirty="0" err="1"/>
              <a:t>Qual</a:t>
            </a:r>
            <a:r>
              <a:rPr lang="zh-TW" altLang="en-US" dirty="0"/>
              <a:t>過</a:t>
            </a:r>
            <a:r>
              <a:rPr lang="en-US" altLang="zh-TW" dirty="0"/>
              <a:t>AEC-Q100</a:t>
            </a:r>
            <a:r>
              <a:rPr lang="zh-TW" altLang="en-US" dirty="0"/>
              <a:t> </a:t>
            </a:r>
            <a:r>
              <a:rPr lang="en-US" altLang="zh-TW" dirty="0"/>
              <a:t>Grade 0(-40~+150)</a:t>
            </a:r>
            <a:r>
              <a:rPr lang="en-US" altLang="zh-TW" baseline="0" dirty="0"/>
              <a:t> , </a:t>
            </a:r>
            <a:r>
              <a:rPr lang="en-US" altLang="zh-TW" dirty="0"/>
              <a:t>175</a:t>
            </a:r>
            <a:r>
              <a:rPr lang="zh-TW" altLang="en-US" dirty="0"/>
              <a:t>度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zh-TW" altLang="en-US" dirty="0"/>
              <a:t>客戶端及我們都已認證過</a:t>
            </a:r>
            <a:r>
              <a:rPr lang="en-US" altLang="zh-TW" dirty="0"/>
              <a:t>ISO26262</a:t>
            </a:r>
            <a:r>
              <a:rPr lang="zh-TW" altLang="en-US" dirty="0"/>
              <a:t>車用電子品管規範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zh-TW" altLang="en-US" dirty="0"/>
              <a:t>客戶預計</a:t>
            </a:r>
            <a:r>
              <a:rPr lang="en-US" altLang="zh-TW" dirty="0"/>
              <a:t>2021</a:t>
            </a:r>
            <a:r>
              <a:rPr lang="zh-TW" altLang="en-US" dirty="0"/>
              <a:t>年開始量產，目前已多家</a:t>
            </a:r>
            <a:r>
              <a:rPr lang="en-US" altLang="zh-TW" dirty="0"/>
              <a:t>Tier 1</a:t>
            </a:r>
            <a:r>
              <a:rPr lang="zh-TW" altLang="en-US" dirty="0"/>
              <a:t>車廠接洽中</a:t>
            </a:r>
            <a:endParaRPr lang="en-US" altLang="zh-TW" dirty="0"/>
          </a:p>
          <a:p>
            <a:pPr marL="247688" indent="-247688">
              <a:buAutoNum type="arabicPeriod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076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Customer provide tile unit design and </a:t>
            </a:r>
            <a:r>
              <a:rPr lang="en-US" altLang="zh-TW" dirty="0" err="1"/>
              <a:t>Socle</a:t>
            </a:r>
            <a:r>
              <a:rPr lang="en-US" altLang="zh-TW" dirty="0"/>
              <a:t> implement a repeatable module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特殊</a:t>
            </a:r>
            <a:r>
              <a:rPr lang="en-US" altLang="zh-TW" baseline="0" dirty="0"/>
              <a:t>AI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需求、使</a:t>
            </a:r>
            <a:r>
              <a:rPr lang="en-US" altLang="zh-TW" baseline="0" dirty="0"/>
              <a:t>AI</a:t>
            </a:r>
            <a:r>
              <a:rPr lang="zh-TW" altLang="en-US" baseline="0" dirty="0"/>
              <a:t>運算單元可擴充性</a:t>
            </a:r>
            <a:r>
              <a:rPr lang="en-US" altLang="zh-TW" baseline="0" dirty="0"/>
              <a:t>/</a:t>
            </a:r>
            <a:r>
              <a:rPr lang="zh-TW" altLang="en-US" baseline="0" dirty="0"/>
              <a:t>延伸性大增</a:t>
            </a:r>
            <a:endParaRPr lang="en-US" altLang="zh-TW" baseline="0" dirty="0"/>
          </a:p>
          <a:p>
            <a:pPr marL="247688" indent="-247688" defTabSz="743064">
              <a:buFontTx/>
              <a:buAutoNum type="arabicPeriod"/>
              <a:defRPr/>
            </a:pPr>
            <a:r>
              <a:rPr lang="zh-TW" altLang="en-US" baseline="0" dirty="0"/>
              <a:t>搭配特殊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技巧，</a:t>
            </a:r>
            <a:r>
              <a:rPr lang="en-US" altLang="zh-TW" baseline="0" dirty="0"/>
              <a:t>Prototype</a:t>
            </a:r>
            <a:r>
              <a:rPr lang="zh-TW" altLang="en-US" baseline="0" dirty="0"/>
              <a:t>加速器效能達</a:t>
            </a:r>
            <a:r>
              <a:rPr lang="en-US" altLang="zh-TW" baseline="0" dirty="0"/>
              <a:t>32</a:t>
            </a:r>
            <a:r>
              <a:rPr lang="zh-TW" altLang="en-US" baseline="0" dirty="0"/>
              <a:t> </a:t>
            </a:r>
            <a:r>
              <a:rPr lang="en-US" altLang="zh-TW" baseline="0" dirty="0"/>
              <a:t>TOPS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效能約等於</a:t>
            </a:r>
            <a:r>
              <a:rPr lang="en-US" altLang="zh-TW" baseline="0" dirty="0" err="1"/>
              <a:t>nVidia</a:t>
            </a:r>
            <a:r>
              <a:rPr lang="en-US" altLang="zh-TW" baseline="0" dirty="0"/>
              <a:t> AI </a:t>
            </a:r>
            <a:r>
              <a:rPr lang="zh-TW" altLang="en-US" baseline="0" dirty="0"/>
              <a:t>平台最高規格</a:t>
            </a:r>
            <a:r>
              <a:rPr lang="en-US" altLang="zh-TW" baseline="0" dirty="0"/>
              <a:t>Jetson AGX XAVIER</a:t>
            </a:r>
            <a:r>
              <a:rPr lang="zh-TW" altLang="en-US" baseline="0" dirty="0"/>
              <a:t>系列</a:t>
            </a:r>
            <a:r>
              <a:rPr lang="en-US" altLang="zh-TW" baseline="0" dirty="0"/>
              <a:t>)</a:t>
            </a:r>
          </a:p>
          <a:p>
            <a:pPr marL="247688" indent="-247688" defTabSz="743064">
              <a:buFontTx/>
              <a:buAutoNum type="arabicPeriod"/>
              <a:defRPr/>
            </a:pPr>
            <a:r>
              <a:rPr lang="en-US" altLang="zh-TW" baseline="0" dirty="0" err="1"/>
              <a:t>Oppo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MariSilicon</a:t>
            </a:r>
            <a:r>
              <a:rPr lang="en-US" altLang="zh-TW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X</a:t>
            </a:r>
            <a:r>
              <a:rPr lang="en-US" altLang="zh-TW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NPU </a:t>
            </a:r>
            <a:r>
              <a:rPr lang="en-US" altLang="zh-TW" baseline="0" dirty="0"/>
              <a:t>adopted this IP Solution and loaded on Find X5</a:t>
            </a:r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0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Customer provide tile unit design and </a:t>
            </a:r>
            <a:r>
              <a:rPr lang="en-US" altLang="zh-TW" dirty="0" err="1"/>
              <a:t>Socle</a:t>
            </a:r>
            <a:r>
              <a:rPr lang="en-US" altLang="zh-TW" dirty="0"/>
              <a:t> implement a repeatable module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特殊</a:t>
            </a:r>
            <a:r>
              <a:rPr lang="en-US" altLang="zh-TW" baseline="0" dirty="0"/>
              <a:t>AI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需求、使</a:t>
            </a:r>
            <a:r>
              <a:rPr lang="en-US" altLang="zh-TW" baseline="0" dirty="0"/>
              <a:t>AI</a:t>
            </a:r>
            <a:r>
              <a:rPr lang="zh-TW" altLang="en-US" baseline="0" dirty="0"/>
              <a:t>運算單元可擴充性</a:t>
            </a:r>
            <a:r>
              <a:rPr lang="en-US" altLang="zh-TW" baseline="0" dirty="0"/>
              <a:t>/</a:t>
            </a:r>
            <a:r>
              <a:rPr lang="zh-TW" altLang="en-US" baseline="0" dirty="0"/>
              <a:t>延伸性大增</a:t>
            </a:r>
            <a:endParaRPr lang="en-US" altLang="zh-TW" baseline="0" dirty="0"/>
          </a:p>
          <a:p>
            <a:pPr marL="247688" indent="-247688" defTabSz="743064">
              <a:buFontTx/>
              <a:buAutoNum type="arabicPeriod"/>
              <a:defRPr/>
            </a:pPr>
            <a:r>
              <a:rPr lang="zh-TW" altLang="en-US" baseline="0" dirty="0"/>
              <a:t>搭配特殊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技巧，</a:t>
            </a:r>
            <a:r>
              <a:rPr lang="en-US" altLang="zh-TW" baseline="0" dirty="0"/>
              <a:t>Prototype</a:t>
            </a:r>
            <a:r>
              <a:rPr lang="zh-TW" altLang="en-US" baseline="0" dirty="0"/>
              <a:t>加速器效能達</a:t>
            </a:r>
            <a:r>
              <a:rPr lang="en-US" altLang="zh-TW" baseline="0" dirty="0"/>
              <a:t>32</a:t>
            </a:r>
            <a:r>
              <a:rPr lang="zh-TW" altLang="en-US" baseline="0" dirty="0"/>
              <a:t> </a:t>
            </a:r>
            <a:r>
              <a:rPr lang="en-US" altLang="zh-TW" baseline="0" dirty="0"/>
              <a:t>TOPS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效能約等於</a:t>
            </a:r>
            <a:r>
              <a:rPr lang="en-US" altLang="zh-TW" baseline="0" dirty="0" err="1"/>
              <a:t>nVidia</a:t>
            </a:r>
            <a:r>
              <a:rPr lang="en-US" altLang="zh-TW" baseline="0" dirty="0"/>
              <a:t> AI </a:t>
            </a:r>
            <a:r>
              <a:rPr lang="zh-TW" altLang="en-US" baseline="0" dirty="0"/>
              <a:t>平台最高規格</a:t>
            </a:r>
            <a:r>
              <a:rPr lang="en-US" altLang="zh-TW" baseline="0" dirty="0"/>
              <a:t>Jetson AGX XAVIER</a:t>
            </a:r>
            <a:r>
              <a:rPr lang="zh-TW" altLang="en-US" baseline="0" dirty="0"/>
              <a:t>系列</a:t>
            </a:r>
            <a:r>
              <a:rPr lang="en-US" altLang="zh-TW" baseline="0" dirty="0"/>
              <a:t>)</a:t>
            </a:r>
          </a:p>
          <a:p>
            <a:pPr marL="247688" indent="-247688" defTabSz="743064">
              <a:buFontTx/>
              <a:buAutoNum type="arabicPeriod"/>
              <a:defRPr/>
            </a:pPr>
            <a:r>
              <a:rPr lang="en-US" altLang="zh-TW" baseline="0" dirty="0" err="1"/>
              <a:t>Oppo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MariSilicon</a:t>
            </a:r>
            <a:r>
              <a:rPr lang="en-US" altLang="zh-TW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X</a:t>
            </a:r>
            <a:r>
              <a:rPr lang="en-US" altLang="zh-TW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NPU </a:t>
            </a:r>
            <a:r>
              <a:rPr lang="en-US" altLang="zh-TW" baseline="0" dirty="0"/>
              <a:t>adopted this IP Solution and loaded on Find X5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7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還原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017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844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538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0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396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Server,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IoT</a:t>
            </a:r>
            <a:r>
              <a:rPr lang="en-US" altLang="zh-TW" baseline="0" dirty="0"/>
              <a:t>, Automotive, Multimedia, ASIC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234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720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藉由銷售</a:t>
            </a:r>
            <a:r>
              <a:rPr lang="en-US" altLang="zh-TW" dirty="0"/>
              <a:t>Sharp</a:t>
            </a:r>
            <a:r>
              <a:rPr lang="zh-TW" altLang="en-US" dirty="0"/>
              <a:t>電子原器件產品</a:t>
            </a:r>
            <a:r>
              <a:rPr lang="en-US" altLang="zh-TW" dirty="0"/>
              <a:t>,</a:t>
            </a:r>
            <a:r>
              <a:rPr lang="zh-TW" altLang="en-US" dirty="0"/>
              <a:t>在各個區域建立起相關的銷售渠道以及當地的銷售人員</a:t>
            </a:r>
            <a:r>
              <a:rPr lang="en-US" altLang="zh-TW" dirty="0"/>
              <a:t>. </a:t>
            </a:r>
            <a:r>
              <a:rPr lang="zh-TW" altLang="en-US" dirty="0"/>
              <a:t>在銷售鴻海集團產品的同時</a:t>
            </a:r>
            <a:r>
              <a:rPr lang="en-US" altLang="zh-TW" dirty="0"/>
              <a:t>,</a:t>
            </a:r>
            <a:r>
              <a:rPr lang="zh-TW" altLang="en-US" dirty="0"/>
              <a:t>也在世界各地尋找有競爭力的產品</a:t>
            </a:r>
            <a:r>
              <a:rPr lang="en-US" altLang="zh-TW" dirty="0"/>
              <a:t>,</a:t>
            </a:r>
            <a:r>
              <a:rPr lang="zh-TW" altLang="en-US" dirty="0"/>
              <a:t>試圖帶回集團做出貢獻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有建立起</a:t>
            </a:r>
            <a:r>
              <a:rPr lang="en-US" altLang="zh-TW" dirty="0"/>
              <a:t>FAE</a:t>
            </a:r>
            <a:r>
              <a:rPr lang="zh-TW" altLang="en-US" dirty="0"/>
              <a:t>團隊</a:t>
            </a:r>
            <a:r>
              <a:rPr lang="en-US" altLang="zh-TW" dirty="0"/>
              <a:t>,</a:t>
            </a:r>
            <a:r>
              <a:rPr lang="zh-TW" altLang="en-US" dirty="0"/>
              <a:t>專精於消費性產品。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同時也可利用鴻海集團的工程資源</a:t>
            </a:r>
            <a:r>
              <a:rPr lang="en-US" altLang="zh-TW" dirty="0"/>
              <a:t>,</a:t>
            </a:r>
            <a:r>
              <a:rPr lang="zh-TW" altLang="en-US" dirty="0"/>
              <a:t> 能將傳給器組成模組</a:t>
            </a:r>
            <a:r>
              <a:rPr lang="en-US" altLang="zh-TW" dirty="0"/>
              <a:t>, </a:t>
            </a:r>
            <a:r>
              <a:rPr lang="zh-TW" altLang="en-US" dirty="0"/>
              <a:t>或者是將模組在更進一步組成系統的能力。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負責區域</a:t>
            </a:r>
            <a:r>
              <a:rPr lang="en-US" altLang="zh-TW" dirty="0"/>
              <a:t>:</a:t>
            </a:r>
            <a:r>
              <a:rPr lang="zh-TW" altLang="en-US" dirty="0"/>
              <a:t> 中國、美國 、東南亞、印度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自有</a:t>
            </a:r>
            <a:r>
              <a:rPr lang="en-US" altLang="zh-TW" dirty="0"/>
              <a:t>Office:</a:t>
            </a:r>
            <a:r>
              <a:rPr lang="zh-TW" altLang="en-US" dirty="0"/>
              <a:t>上海、杭州、深圳、台灣、加拿大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0" indent="0" defTabSz="743064">
              <a:buNone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311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To247 </a:t>
            </a:r>
            <a:r>
              <a:rPr kumimoji="1" lang="zh-TW" altLang="en-US" dirty="0"/>
              <a:t>想個圖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一個晶圓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624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6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164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1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5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600" b="1" dirty="0"/>
              <a:t>Description</a:t>
            </a:r>
            <a:endParaRPr lang="zh-TW" altLang="zh-TW" sz="1600" b="1" dirty="0"/>
          </a:p>
          <a:p>
            <a:pPr marL="342900" lvl="1" indent="0">
              <a:buNone/>
            </a:pPr>
            <a:r>
              <a:rPr lang="en-US" altLang="zh-TW" sz="1200" dirty="0"/>
              <a:t>The 305X and 306X series combine an </a:t>
            </a:r>
            <a:r>
              <a:rPr lang="en-US" altLang="zh-TW" sz="1200" dirty="0" err="1"/>
              <a:t>AlGaAs</a:t>
            </a:r>
            <a:r>
              <a:rPr lang="en-US" altLang="zh-TW" sz="1200" dirty="0"/>
              <a:t> infrared emitting diode as the emitter which is optically coupled to a monolithic silicon random-phase photo </a:t>
            </a:r>
            <a:r>
              <a:rPr lang="en-US" altLang="zh-TW" sz="1200" dirty="0" err="1"/>
              <a:t>triac</a:t>
            </a:r>
            <a:r>
              <a:rPr lang="en-US" altLang="zh-TW" sz="1200" dirty="0"/>
              <a:t> in a plastic DIP6 package with different lead forming options.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1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＊北美賣哪些大客人 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13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395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165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白電 替換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977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94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000" dirty="0"/>
              <a:t>Design Service: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Special hardening skills and experienced on CPU/GPU/VPU to fulfill projects across Server, Tablet, IP Camera, STB, DVR and more.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Production proven records since 2007 on MSMV low power optimization with multi-Supply/</a:t>
            </a:r>
            <a:r>
              <a:rPr lang="en-US" altLang="zh-TW" sz="1000" dirty="0" err="1"/>
              <a:t>Vdd</a:t>
            </a:r>
            <a:r>
              <a:rPr lang="en-US" altLang="zh-TW" sz="1000" dirty="0"/>
              <a:t>/</a:t>
            </a:r>
            <a:r>
              <a:rPr lang="en-US" altLang="zh-TW" sz="1000" dirty="0" err="1"/>
              <a:t>Vt</a:t>
            </a:r>
            <a:r>
              <a:rPr lang="en-US" altLang="zh-TW" sz="1000" dirty="0"/>
              <a:t> and ICG, PMK, MBFF cells.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Silicon proven hierarchical flow for both top-down / bottom-up and 50M+ gate </a:t>
            </a:r>
            <a:r>
              <a:rPr lang="en-US" altLang="zh-TW" sz="1000" dirty="0" err="1"/>
              <a:t>SoC</a:t>
            </a:r>
            <a:r>
              <a:rPr lang="en-US" altLang="zh-TW" sz="1000" dirty="0"/>
              <a:t> design production proven records since 2012.</a:t>
            </a:r>
          </a:p>
          <a:p>
            <a:r>
              <a:rPr lang="en-US" altLang="zh-TW" sz="1000" dirty="0"/>
              <a:t>Turnkey Service: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提供最佳綜合成本效益解決方案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客製化供應鏈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一站式從晶片後段設計到量產後勤服務</a:t>
            </a:r>
            <a:endParaRPr lang="en-US" altLang="zh-TW" sz="1000" dirty="0"/>
          </a:p>
          <a:p>
            <a:r>
              <a:rPr lang="en-US" altLang="zh-TW" sz="1000" dirty="0"/>
              <a:t>Channel Service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全球銷售渠道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自有</a:t>
            </a:r>
            <a:r>
              <a:rPr lang="en-US" altLang="zh-TW" sz="1000" dirty="0"/>
              <a:t>FAE</a:t>
            </a:r>
            <a:r>
              <a:rPr lang="zh-TW" altLang="en-US" sz="1000" dirty="0"/>
              <a:t> </a:t>
            </a:r>
            <a:r>
              <a:rPr lang="en-US" altLang="zh-TW" sz="1000" dirty="0"/>
              <a:t>Support Team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提供模組化設計服務</a:t>
            </a:r>
            <a:endParaRPr lang="en-US" altLang="zh-TW" sz="1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150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最上面三格為</a:t>
            </a:r>
            <a:r>
              <a:rPr lang="en-US" altLang="zh-TW" dirty="0"/>
              <a:t>Design</a:t>
            </a:r>
            <a:r>
              <a:rPr lang="en-US" altLang="zh-TW" baseline="0" dirty="0"/>
              <a:t> Service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500+:</a:t>
            </a:r>
            <a:r>
              <a:rPr lang="zh-TW" altLang="en-US" dirty="0"/>
              <a:t> </a:t>
            </a:r>
            <a:r>
              <a:rPr lang="en-US" altLang="zh-TW" dirty="0"/>
              <a:t>20</a:t>
            </a:r>
            <a:r>
              <a:rPr lang="zh-TW" altLang="en-US" dirty="0"/>
              <a:t>年做了超過</a:t>
            </a:r>
            <a:r>
              <a:rPr lang="en-US" altLang="zh-TW" dirty="0"/>
              <a:t>500</a:t>
            </a:r>
            <a:r>
              <a:rPr lang="zh-TW" altLang="en-US" dirty="0"/>
              <a:t>個以上專案；</a:t>
            </a:r>
            <a:r>
              <a:rPr lang="en-US" altLang="zh-TW" dirty="0"/>
              <a:t>2001~2017</a:t>
            </a:r>
            <a:r>
              <a:rPr lang="zh-TW" altLang="en-US" dirty="0"/>
              <a:t>每年約</a:t>
            </a:r>
            <a:r>
              <a:rPr lang="en-US" altLang="zh-TW" dirty="0"/>
              <a:t>20~30</a:t>
            </a:r>
            <a:r>
              <a:rPr lang="zh-TW" altLang="en-US" dirty="0"/>
              <a:t>個案子 </a:t>
            </a:r>
            <a:r>
              <a:rPr lang="en-US" altLang="zh-TW" dirty="0"/>
              <a:t>(</a:t>
            </a:r>
            <a:r>
              <a:rPr lang="zh-TW" altLang="en-US" dirty="0"/>
              <a:t>大都</a:t>
            </a:r>
            <a:r>
              <a:rPr lang="en-US" altLang="zh-TW" dirty="0"/>
              <a:t>2</a:t>
            </a:r>
            <a:r>
              <a:rPr lang="zh-TW" altLang="en-US" dirty="0"/>
              <a:t>個人一組、</a:t>
            </a:r>
            <a:r>
              <a:rPr lang="en-US" altLang="zh-TW" dirty="0"/>
              <a:t>1</a:t>
            </a:r>
            <a:r>
              <a:rPr lang="zh-TW" altLang="en-US" dirty="0"/>
              <a:t>個月</a:t>
            </a:r>
            <a:r>
              <a:rPr lang="en-US" altLang="zh-TW" dirty="0"/>
              <a:t>T/O)</a:t>
            </a:r>
            <a:r>
              <a:rPr lang="zh-TW" altLang="en-US" dirty="0"/>
              <a:t>，</a:t>
            </a:r>
            <a:r>
              <a:rPr lang="en-US" altLang="zh-TW" dirty="0"/>
              <a:t>2018</a:t>
            </a:r>
            <a:r>
              <a:rPr lang="zh-TW" altLang="en-US" dirty="0"/>
              <a:t>之後接較多大</a:t>
            </a:r>
            <a:r>
              <a:rPr lang="en-US" altLang="zh-TW" dirty="0"/>
              <a:t>Scale</a:t>
            </a:r>
            <a:r>
              <a:rPr lang="zh-TW" altLang="en-US" dirty="0"/>
              <a:t>的</a:t>
            </a:r>
            <a:r>
              <a:rPr lang="en-US" altLang="zh-TW" dirty="0" err="1"/>
              <a:t>SoC</a:t>
            </a:r>
            <a:r>
              <a:rPr lang="en-US" altLang="zh-TW" baseline="0" dirty="0"/>
              <a:t> Project</a:t>
            </a:r>
            <a:r>
              <a:rPr lang="zh-TW" altLang="en-US" baseline="0" dirty="0"/>
              <a:t>，每年專案數才逐漸減少；平均每個月</a:t>
            </a:r>
            <a:r>
              <a:rPr lang="en-US" altLang="zh-TW" baseline="0" dirty="0"/>
              <a:t>T/O</a:t>
            </a:r>
            <a:r>
              <a:rPr lang="zh-TW" altLang="en-US" baseline="0" dirty="0"/>
              <a:t>兩個案子</a:t>
            </a:r>
            <a:endParaRPr lang="en-US" altLang="zh-TW" baseline="0" dirty="0"/>
          </a:p>
          <a:p>
            <a:r>
              <a:rPr lang="en-US" altLang="zh-TW" baseline="0" dirty="0"/>
              <a:t>90%+: </a:t>
            </a:r>
            <a:r>
              <a:rPr lang="zh-TW" altLang="en-US" baseline="0" dirty="0"/>
              <a:t>剩下</a:t>
            </a:r>
            <a:r>
              <a:rPr lang="en-US" altLang="zh-TW" baseline="0" dirty="0"/>
              <a:t>10% </a:t>
            </a:r>
            <a:r>
              <a:rPr lang="zh-TW" altLang="en-US" baseline="0" dirty="0"/>
              <a:t>大部分為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 Project</a:t>
            </a:r>
          </a:p>
          <a:p>
            <a:r>
              <a:rPr lang="en-US" altLang="zh-TW" baseline="0" dirty="0"/>
              <a:t>7nm: </a:t>
            </a:r>
            <a:r>
              <a:rPr lang="zh-TW" altLang="en-US" baseline="0" dirty="0"/>
              <a:t>目前最先進的專案為</a:t>
            </a:r>
            <a:r>
              <a:rPr lang="en-US" altLang="zh-TW" baseline="0" dirty="0"/>
              <a:t>7nm AI Server</a:t>
            </a:r>
            <a:r>
              <a:rPr lang="zh-TW" altLang="en-US" baseline="0" dirty="0"/>
              <a:t> </a:t>
            </a:r>
            <a:r>
              <a:rPr lang="en-US" altLang="zh-TW" baseline="0" dirty="0" err="1"/>
              <a:t>Accelator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中間三格為</a:t>
            </a:r>
            <a:r>
              <a:rPr lang="en-US" altLang="zh-TW" baseline="0" dirty="0"/>
              <a:t>Turnkey:</a:t>
            </a:r>
          </a:p>
          <a:p>
            <a:r>
              <a:rPr lang="en-US" altLang="zh-TW" baseline="0" dirty="0"/>
              <a:t>7+: </a:t>
            </a:r>
            <a:r>
              <a:rPr lang="zh-TW" altLang="en-US" baseline="0" dirty="0"/>
              <a:t>主要合作</a:t>
            </a:r>
            <a:r>
              <a:rPr lang="en-US" altLang="zh-TW" baseline="0" dirty="0"/>
              <a:t>7</a:t>
            </a:r>
            <a:r>
              <a:rPr lang="zh-TW" altLang="en-US" baseline="0" dirty="0"/>
              <a:t>家晶圓廠</a:t>
            </a:r>
            <a:endParaRPr lang="en-US" altLang="zh-TW" baseline="0" dirty="0"/>
          </a:p>
          <a:p>
            <a:r>
              <a:rPr lang="en-US" altLang="zh-TW" baseline="0" dirty="0"/>
              <a:t>30+:</a:t>
            </a:r>
            <a:r>
              <a:rPr lang="zh-TW" altLang="en-US" baseline="0" dirty="0"/>
              <a:t>超過</a:t>
            </a:r>
            <a:r>
              <a:rPr lang="en-US" altLang="zh-TW" baseline="0" dirty="0"/>
              <a:t>30</a:t>
            </a:r>
            <a:r>
              <a:rPr lang="zh-TW" altLang="en-US" baseline="0" dirty="0"/>
              <a:t>家半導體相關的供應商 </a:t>
            </a:r>
            <a:r>
              <a:rPr lang="en-US" altLang="zh-TW" baseline="0" dirty="0"/>
              <a:t>(</a:t>
            </a:r>
            <a:r>
              <a:rPr lang="zh-TW" altLang="en-US" baseline="0" dirty="0"/>
              <a:t>測試、封裝等等</a:t>
            </a:r>
            <a:r>
              <a:rPr lang="en-US" altLang="zh-TW" baseline="0" dirty="0"/>
              <a:t>)</a:t>
            </a:r>
          </a:p>
          <a:p>
            <a:r>
              <a:rPr lang="en-US" altLang="zh-TW" baseline="0" dirty="0"/>
              <a:t>2B+:</a:t>
            </a:r>
            <a:r>
              <a:rPr lang="zh-TW" altLang="en-US" baseline="0" dirty="0"/>
              <a:t> 出貨超過</a:t>
            </a:r>
            <a:r>
              <a:rPr lang="en-US" altLang="zh-TW" b="1" baseline="0" dirty="0"/>
              <a:t>20</a:t>
            </a:r>
            <a:r>
              <a:rPr lang="zh-TW" altLang="en-US" b="1" baseline="0" dirty="0"/>
              <a:t>億</a:t>
            </a:r>
            <a:r>
              <a:rPr lang="zh-TW" altLang="en-US" baseline="0" dirty="0"/>
              <a:t>顆晶片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底下三格為</a:t>
            </a:r>
            <a:r>
              <a:rPr lang="en-US" altLang="zh-TW" baseline="0" dirty="0"/>
              <a:t>Channel Service</a:t>
            </a:r>
          </a:p>
          <a:p>
            <a:r>
              <a:rPr lang="en-US" altLang="zh-TW" baseline="0" dirty="0"/>
              <a:t>20+: </a:t>
            </a:r>
            <a:r>
              <a:rPr lang="zh-TW" altLang="en-US" baseline="0" dirty="0"/>
              <a:t>目前通路銷售</a:t>
            </a:r>
            <a:r>
              <a:rPr lang="en-US" altLang="zh-TW" baseline="0" dirty="0"/>
              <a:t>20</a:t>
            </a:r>
            <a:r>
              <a:rPr lang="zh-TW" altLang="en-US" baseline="0" dirty="0"/>
              <a:t>種以上的產品線</a:t>
            </a:r>
            <a:endParaRPr lang="en-US" altLang="zh-TW" baseline="0" dirty="0"/>
          </a:p>
          <a:p>
            <a:r>
              <a:rPr lang="en-US" altLang="zh-TW" baseline="0" dirty="0"/>
              <a:t>15+:</a:t>
            </a:r>
            <a:r>
              <a:rPr lang="zh-TW" altLang="en-US" baseline="0" dirty="0"/>
              <a:t> 全球</a:t>
            </a:r>
            <a:r>
              <a:rPr lang="en-US" altLang="zh-TW" baseline="0" dirty="0"/>
              <a:t>15</a:t>
            </a:r>
            <a:r>
              <a:rPr lang="zh-TW" altLang="en-US" baseline="0" dirty="0"/>
              <a:t>個以上的銷售通路</a:t>
            </a:r>
            <a:endParaRPr lang="en-US" altLang="zh-TW" baseline="0" dirty="0"/>
          </a:p>
          <a:p>
            <a:r>
              <a:rPr lang="en-US" altLang="zh-TW" baseline="0" dirty="0"/>
              <a:t>20K+:</a:t>
            </a:r>
            <a:r>
              <a:rPr lang="zh-TW" altLang="en-US" baseline="0" dirty="0"/>
              <a:t> 超過兩萬家客戶</a:t>
            </a:r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2530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Kyle DMS </a:t>
            </a:r>
            <a:r>
              <a:rPr lang="en-US" altLang="zh-TW" dirty="0" err="1"/>
              <a:t>ToF</a:t>
            </a:r>
            <a:r>
              <a:rPr lang="en-US" altLang="zh-TW" dirty="0"/>
              <a:t> Module/LYG / </a:t>
            </a:r>
            <a:r>
              <a:rPr lang="zh-TW" altLang="en-US" dirty="0"/>
              <a:t>顆洋</a:t>
            </a:r>
            <a:r>
              <a:rPr lang="en-US" altLang="zh-TW" dirty="0"/>
              <a:t>/</a:t>
            </a:r>
            <a:r>
              <a:rPr lang="zh-TW" altLang="en-US" dirty="0"/>
              <a:t> </a:t>
            </a:r>
            <a:r>
              <a:rPr lang="en-US" altLang="zh-TW" dirty="0" err="1"/>
              <a:t>guesture</a:t>
            </a:r>
            <a:r>
              <a:rPr lang="en-US" altLang="zh-TW" dirty="0"/>
              <a:t> /</a:t>
            </a:r>
          </a:p>
          <a:p>
            <a:r>
              <a:rPr lang="en-US" altLang="zh-TW" dirty="0"/>
              <a:t>Final PM2.5 / </a:t>
            </a:r>
            <a:r>
              <a:rPr lang="en-US" altLang="zh-TW" dirty="0" err="1"/>
              <a:t>inturrept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5334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圖換掉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426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加上勝新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1902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28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2425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537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3801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6564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5510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578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b="1" dirty="0"/>
              <a:t>2001</a:t>
            </a:r>
            <a:r>
              <a:rPr lang="zh-TW" altLang="en-US" b="1" dirty="0"/>
              <a:t>年為全球第一家提供</a:t>
            </a:r>
            <a:r>
              <a:rPr lang="en-US" altLang="zh-TW" b="1" dirty="0"/>
              <a:t>RTL-to-Silicon</a:t>
            </a:r>
            <a:r>
              <a:rPr lang="zh-TW" altLang="en-US" b="1" dirty="0"/>
              <a:t>服務</a:t>
            </a:r>
            <a:r>
              <a:rPr lang="zh-TW" altLang="en-US" dirty="0"/>
              <a:t>，後續成為</a:t>
            </a:r>
            <a:r>
              <a:rPr lang="en-US" altLang="zh-TW" dirty="0"/>
              <a:t>MIPS</a:t>
            </a:r>
            <a:r>
              <a:rPr lang="zh-TW" altLang="en-US" dirty="0"/>
              <a:t>及</a:t>
            </a:r>
            <a:r>
              <a:rPr lang="en-US" altLang="zh-TW" dirty="0"/>
              <a:t>ARM</a:t>
            </a:r>
            <a:r>
              <a:rPr lang="zh-TW" altLang="en-US" dirty="0"/>
              <a:t>認證及授權的設計中心，並在</a:t>
            </a:r>
            <a:r>
              <a:rPr lang="en-US" altLang="zh-TW" dirty="0"/>
              <a:t>2008</a:t>
            </a:r>
            <a:r>
              <a:rPr lang="zh-TW" altLang="en-US" dirty="0"/>
              <a:t>年的到</a:t>
            </a:r>
            <a:r>
              <a:rPr lang="en-US" altLang="zh-TW" dirty="0"/>
              <a:t>ISO9001</a:t>
            </a:r>
            <a:r>
              <a:rPr lang="zh-TW" altLang="en-US" dirty="0"/>
              <a:t>品質管理認證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b="1" dirty="0"/>
              <a:t>2009</a:t>
            </a:r>
            <a:r>
              <a:rPr lang="zh-TW" altLang="en-US" b="1" dirty="0"/>
              <a:t>年</a:t>
            </a:r>
            <a:r>
              <a:rPr lang="en-US" altLang="zh-TW" b="1" dirty="0"/>
              <a:t>GF</a:t>
            </a:r>
            <a:r>
              <a:rPr lang="zh-TW" altLang="en-US" b="1" dirty="0"/>
              <a:t>入股後成為</a:t>
            </a:r>
            <a:r>
              <a:rPr lang="en-US" altLang="zh-TW" b="1" dirty="0"/>
              <a:t>GF</a:t>
            </a:r>
            <a:r>
              <a:rPr lang="zh-TW" altLang="en-US" b="1" dirty="0"/>
              <a:t> 設計服務中心，正如同台積之於創意、聯電之於智原，當時</a:t>
            </a:r>
            <a:r>
              <a:rPr lang="en-US" altLang="zh-TW" b="1" dirty="0"/>
              <a:t>GF</a:t>
            </a:r>
            <a:r>
              <a:rPr lang="zh-TW" altLang="en-US" b="1" dirty="0"/>
              <a:t>就尋找虹晶</a:t>
            </a:r>
            <a:r>
              <a:rPr lang="zh-TW" altLang="en-US" dirty="0"/>
              <a:t>，並在</a:t>
            </a:r>
            <a:r>
              <a:rPr lang="en-US" altLang="zh-TW" dirty="0"/>
              <a:t>2012</a:t>
            </a:r>
            <a:r>
              <a:rPr lang="zh-TW" altLang="en-US" dirty="0"/>
              <a:t>年完成</a:t>
            </a:r>
            <a:r>
              <a:rPr lang="en-US" altLang="zh-TW" dirty="0"/>
              <a:t>GF</a:t>
            </a:r>
            <a:r>
              <a:rPr lang="zh-TW" altLang="en-US" dirty="0"/>
              <a:t>第一顆以</a:t>
            </a:r>
            <a:r>
              <a:rPr lang="en-US" altLang="zh-TW" dirty="0"/>
              <a:t>A9</a:t>
            </a:r>
            <a:r>
              <a:rPr lang="zh-TW" altLang="en-US" dirty="0"/>
              <a:t>為設計基礎的</a:t>
            </a:r>
            <a:r>
              <a:rPr lang="en-US" altLang="zh-TW" dirty="0"/>
              <a:t>28 nm </a:t>
            </a:r>
            <a:r>
              <a:rPr lang="zh-TW" altLang="en-US" dirty="0"/>
              <a:t>專案</a:t>
            </a:r>
            <a:r>
              <a:rPr lang="en-US" altLang="zh-TW" dirty="0"/>
              <a:t>T/O</a:t>
            </a:r>
          </a:p>
          <a:p>
            <a:pPr marL="247688" indent="-247688">
              <a:buAutoNum type="arabicPeriod"/>
            </a:pPr>
            <a:r>
              <a:rPr lang="en-US" altLang="zh-TW" dirty="0"/>
              <a:t>2014</a:t>
            </a:r>
            <a:r>
              <a:rPr lang="zh-TW" altLang="en-US" dirty="0"/>
              <a:t>年鴻海收購後加入鴻海集團，以及在</a:t>
            </a:r>
            <a:r>
              <a:rPr lang="en-US" altLang="zh-TW" dirty="0"/>
              <a:t>2016</a:t>
            </a:r>
            <a:r>
              <a:rPr lang="zh-TW" altLang="en-US" dirty="0"/>
              <a:t>年夏普加入鴻海後，鴻海成立</a:t>
            </a:r>
            <a:r>
              <a:rPr lang="en-US" altLang="zh-TW" dirty="0"/>
              <a:t>S-Group</a:t>
            </a:r>
            <a:r>
              <a:rPr lang="zh-TW" altLang="en-US" dirty="0"/>
              <a:t>；虹晶則為鴻海科技集團在半導體產業拓展版圖之樞紐，包含夏普晶圓事業及元件海外銷售通路、晶片設計中心、技術支援中心等。而後在</a:t>
            </a:r>
            <a:r>
              <a:rPr lang="en-US" altLang="zh-TW" dirty="0"/>
              <a:t>2018</a:t>
            </a:r>
            <a:r>
              <a:rPr lang="zh-TW" altLang="en-US" dirty="0"/>
              <a:t>年協助設計及生產全球第一顆</a:t>
            </a:r>
            <a:r>
              <a:rPr lang="en-US" altLang="zh-TW" dirty="0"/>
              <a:t>8K</a:t>
            </a:r>
            <a:r>
              <a:rPr lang="zh-TW" altLang="en-US" dirty="0"/>
              <a:t> </a:t>
            </a:r>
            <a:r>
              <a:rPr lang="en-US" altLang="zh-TW" dirty="0"/>
              <a:t>AI</a:t>
            </a:r>
            <a:r>
              <a:rPr lang="zh-TW" altLang="en-US" dirty="0"/>
              <a:t> </a:t>
            </a:r>
            <a:r>
              <a:rPr lang="en-US" altLang="zh-TW" dirty="0"/>
              <a:t>TV</a:t>
            </a:r>
            <a:r>
              <a:rPr lang="zh-TW" altLang="en-US" dirty="0"/>
              <a:t> </a:t>
            </a:r>
            <a:r>
              <a:rPr lang="en-US" altLang="zh-TW" dirty="0" err="1"/>
              <a:t>SoC</a:t>
            </a:r>
            <a:r>
              <a:rPr lang="zh-TW" altLang="en-US" dirty="0"/>
              <a:t>。在</a:t>
            </a:r>
            <a:r>
              <a:rPr lang="en-US" altLang="zh-TW" dirty="0"/>
              <a:t>2019</a:t>
            </a:r>
            <a:r>
              <a:rPr lang="zh-TW" altLang="en-US" dirty="0"/>
              <a:t>年協助客戶完成全中國第一顆高階自動駕駛晶片後，在</a:t>
            </a:r>
            <a:r>
              <a:rPr lang="en-US" altLang="zh-TW" dirty="0"/>
              <a:t>2020</a:t>
            </a:r>
            <a:r>
              <a:rPr lang="zh-TW" altLang="en-US" dirty="0"/>
              <a:t>年通過</a:t>
            </a:r>
            <a:r>
              <a:rPr lang="en-US" altLang="zh-TW" dirty="0"/>
              <a:t>ISO26262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道路車輛功能安全</a:t>
            </a:r>
            <a:r>
              <a:rPr lang="zh-TW" altLang="en-US" dirty="0"/>
              <a:t>認證以及完成第一顆</a:t>
            </a:r>
            <a:r>
              <a:rPr lang="en-US" altLang="zh-TW" dirty="0"/>
              <a:t>7 nm AI</a:t>
            </a:r>
            <a:r>
              <a:rPr lang="zh-TW" altLang="en-US" dirty="0"/>
              <a:t>晶片。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088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5350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6019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6641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9713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079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GP2A230LRS0F</a:t>
            </a:r>
            <a:r>
              <a:rPr lang="en" altLang="zh-TW" sz="4400"/>
              <a:t> </a:t>
            </a:r>
            <a:r>
              <a:rPr lang="zh-TW" altLang="en-US" sz="4400"/>
              <a:t> </a:t>
            </a:r>
            <a:r>
              <a:rPr lang="en-US" altLang="zh-TW" sz="4400"/>
              <a:t>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GP2A432LCS0F</a:t>
            </a:r>
            <a:r>
              <a:rPr lang="en" altLang="zh-TW"/>
              <a:t> </a:t>
            </a:r>
            <a:endParaRPr kumimoji="1" lang="en" altLang="zh-TW"/>
          </a:p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GP2A230LRSAF</a:t>
            </a:r>
            <a:r>
              <a:rPr lang="en" altLang="zh-TW" sz="4400"/>
              <a:t>  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GP2A432LCSAF</a:t>
            </a:r>
            <a:r>
              <a:rPr lang="en" altLang="zh-TW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7974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Socle</a:t>
            </a:r>
            <a:r>
              <a:rPr lang="zh-TW" altLang="en-US" dirty="0"/>
              <a:t>這些產品線幾乎囊括了幾乎全部的消費性市場</a:t>
            </a:r>
            <a:r>
              <a:rPr lang="en-US" altLang="zh-TW" dirty="0"/>
              <a:t>,</a:t>
            </a:r>
            <a:r>
              <a:rPr lang="zh-TW" altLang="en-US" dirty="0"/>
              <a:t>一部分的車廠</a:t>
            </a:r>
            <a:r>
              <a:rPr lang="en-US" altLang="zh-TW" dirty="0"/>
              <a:t>,</a:t>
            </a:r>
            <a:r>
              <a:rPr lang="zh-TW" altLang="en-US" baseline="0" dirty="0"/>
              <a:t>以及健康相關的應用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084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9509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20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837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8315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Digi-Key:</a:t>
            </a:r>
            <a:r>
              <a:rPr lang="en-US" altLang="zh-TW" baseline="0" dirty="0"/>
              <a:t> Rank WW6, 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MOUSER: Rank WW9,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endParaRPr lang="en-US" altLang="zh-TW" dirty="0"/>
          </a:p>
          <a:p>
            <a:r>
              <a:rPr lang="en-US" altLang="zh-TW" dirty="0"/>
              <a:t>Worldwide</a:t>
            </a:r>
            <a:r>
              <a:rPr lang="en-US" altLang="zh-TW" baseline="0" dirty="0"/>
              <a:t> Handler: </a:t>
            </a:r>
            <a:r>
              <a:rPr lang="zh-TW" altLang="en-US" baseline="0" dirty="0"/>
              <a:t>分銷產品，目前我們跟</a:t>
            </a:r>
            <a:r>
              <a:rPr lang="en-US" altLang="zh-TW" baseline="0" dirty="0"/>
              <a:t>FUTURE</a:t>
            </a:r>
            <a:r>
              <a:rPr lang="zh-TW" altLang="en-US" baseline="0" dirty="0"/>
              <a:t>合作較為緊密；</a:t>
            </a:r>
            <a:r>
              <a:rPr lang="en-US" altLang="zh-TW" baseline="0" dirty="0"/>
              <a:t>ARROW</a:t>
            </a:r>
            <a:r>
              <a:rPr lang="zh-TW" altLang="en-US" baseline="0" dirty="0"/>
              <a:t>及</a:t>
            </a:r>
            <a:r>
              <a:rPr lang="en-US" altLang="zh-TW" baseline="0" dirty="0"/>
              <a:t>WPG</a:t>
            </a:r>
            <a:r>
              <a:rPr lang="zh-TW" altLang="en-US" baseline="0" dirty="0"/>
              <a:t>均宣稱</a:t>
            </a:r>
            <a:r>
              <a:rPr lang="en-US" altLang="zh-TW" baseline="0" dirty="0"/>
              <a:t>WW</a:t>
            </a:r>
            <a:r>
              <a:rPr lang="zh-TW" altLang="en-US" baseline="0" dirty="0"/>
              <a:t> </a:t>
            </a:r>
            <a:r>
              <a:rPr lang="en-US" altLang="zh-TW" baseline="0" dirty="0"/>
              <a:t>Rank 1</a:t>
            </a:r>
            <a:r>
              <a:rPr lang="zh-TW" altLang="en-US" baseline="0" dirty="0"/>
              <a:t>大盤商，走貨能力強，均有合作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當地供應商</a:t>
            </a:r>
            <a:r>
              <a:rPr lang="en-US" altLang="zh-TW" baseline="0" dirty="0"/>
              <a:t>:</a:t>
            </a:r>
            <a:r>
              <a:rPr lang="zh-TW" altLang="en-US" baseline="0" dirty="0"/>
              <a:t> 能滿足對小型或少量需求客戶</a:t>
            </a:r>
            <a:endParaRPr lang="en-US" altLang="zh-TW" baseline="0" dirty="0"/>
          </a:p>
          <a:p>
            <a:endParaRPr lang="en-US" altLang="zh-TW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在代理商方面</a:t>
            </a:r>
            <a:br>
              <a:rPr lang="en-US" altLang="zh-TW" dirty="0"/>
            </a:br>
            <a:r>
              <a:rPr lang="zh-TW" altLang="en-US" dirty="0"/>
              <a:t>我們有專門提供給</a:t>
            </a:r>
            <a:r>
              <a:rPr lang="en-US" altLang="zh-TW" dirty="0"/>
              <a:t>design-in</a:t>
            </a:r>
            <a:r>
              <a:rPr lang="zh-TW" altLang="en-US" dirty="0"/>
              <a:t>單位的網路平台商</a:t>
            </a:r>
            <a:r>
              <a:rPr lang="en-US" altLang="zh-TW" dirty="0"/>
              <a:t>-</a:t>
            </a:r>
            <a:r>
              <a:rPr lang="en-US" altLang="zh-TW" dirty="0" err="1"/>
              <a:t>Digikey</a:t>
            </a:r>
            <a:r>
              <a:rPr lang="zh-TW" altLang="en-US" dirty="0"/>
              <a:t>跟</a:t>
            </a:r>
            <a:r>
              <a:rPr lang="en-US" altLang="zh-TW" dirty="0"/>
              <a:t>Mouser</a:t>
            </a:r>
            <a:br>
              <a:rPr lang="en-US" altLang="zh-TW" dirty="0"/>
            </a:br>
            <a:r>
              <a:rPr lang="zh-TW" altLang="en-US" dirty="0"/>
              <a:t>也有專門在國際間鋪完成渠道到</a:t>
            </a:r>
            <a:r>
              <a:rPr lang="en-US" altLang="zh-TW" dirty="0"/>
              <a:t>Future, Arrow, </a:t>
            </a:r>
            <a:r>
              <a:rPr lang="en-US" altLang="zh-TW" dirty="0" err="1"/>
              <a:t>wpg</a:t>
            </a:r>
            <a:r>
              <a:rPr lang="en-US" altLang="zh-TW" dirty="0"/>
              <a:t>, AVNET</a:t>
            </a:r>
            <a:r>
              <a:rPr lang="zh-TW" altLang="en-US" dirty="0"/>
              <a:t>等公司</a:t>
            </a:r>
            <a:br>
              <a:rPr lang="en-US" altLang="zh-TW" dirty="0"/>
            </a:br>
            <a:r>
              <a:rPr lang="zh-TW" altLang="en-US" dirty="0"/>
              <a:t>甚至我們在現地也有提供專門功能的現地代理商</a:t>
            </a:r>
            <a:r>
              <a:rPr lang="en-US" altLang="zh-TW" dirty="0"/>
              <a:t>,</a:t>
            </a:r>
            <a:r>
              <a:rPr lang="zh-TW" altLang="en-US" dirty="0"/>
              <a:t> 例如大毅專門在空氣相關</a:t>
            </a:r>
            <a:r>
              <a:rPr lang="en-US" altLang="zh-TW" dirty="0"/>
              <a:t>, </a:t>
            </a:r>
            <a:r>
              <a:rPr lang="en-US" altLang="zh-TW" dirty="0" err="1"/>
              <a:t>Soitech</a:t>
            </a:r>
            <a:r>
              <a:rPr lang="zh-TW" altLang="en-US" dirty="0"/>
              <a:t>專門在觸控相關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2005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國際間的家電廠例如</a:t>
            </a:r>
            <a:r>
              <a:rPr lang="en-US" altLang="zh-TW" dirty="0"/>
              <a:t>Panasonic,</a:t>
            </a:r>
            <a:r>
              <a:rPr lang="zh-TW" altLang="en-US" dirty="0"/>
              <a:t>美的</a:t>
            </a:r>
            <a:r>
              <a:rPr lang="en-US" altLang="zh-TW" dirty="0"/>
              <a:t>,</a:t>
            </a:r>
            <a:r>
              <a:rPr lang="zh-TW" altLang="en-US" dirty="0"/>
              <a:t>格麗以及日本美國的廠商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影像提供硬體提供商例如大華等都是我們的商業夥伴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0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Server,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IoT</a:t>
            </a:r>
            <a:r>
              <a:rPr lang="en-US" altLang="zh-TW" baseline="0" dirty="0"/>
              <a:t>, Automotive, Multimedia, ASIC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59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24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498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514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3112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793725-89A7-4B49-9B14-CFBFD23B3C28}"/>
              </a:ext>
            </a:extLst>
          </p:cNvPr>
          <p:cNvSpPr/>
          <p:nvPr userDrawn="1"/>
        </p:nvSpPr>
        <p:spPr>
          <a:xfrm>
            <a:off x="6871551" y="4643301"/>
            <a:ext cx="1634274" cy="48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World's Leading-edge Provider </a:t>
            </a:r>
          </a:p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zh-TW" sz="900" dirty="0" err="1">
                <a:solidFill>
                  <a:schemeClr val="bg1"/>
                </a:solidFill>
                <a:latin typeface="+mn-lt"/>
              </a:rPr>
              <a:t>SoC</a:t>
            </a: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 Design and Implementation Services</a:t>
            </a:r>
            <a:endParaRPr lang="zh-TW" alt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791000"/>
            <a:ext cx="1890211" cy="1029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22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2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3FD3878-EB7D-AF47-A831-AB1E96A8F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6" y="4821840"/>
            <a:ext cx="9177617" cy="34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4384487" y="4893307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5697E6F-8A4D-4703-8820-2BF87F39709E}" type="slidenum">
              <a:rPr lang="zh-TW" altLang="en-US" sz="1000" smtClean="0">
                <a:solidFill>
                  <a:schemeClr val="bg1"/>
                </a:solidFill>
                <a:latin typeface="+mn-lt"/>
                <a:ea typeface="+mj-ea"/>
              </a:rPr>
              <a:pPr algn="ctr"/>
              <a:t>‹#›</a:t>
            </a:fld>
            <a:endParaRPr lang="zh-TW" altLang="en-US" sz="1000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7550799" y="4892692"/>
            <a:ext cx="1484666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lang="en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" altLang="zh-TW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5C7533-496A-6046-8F94-4360A3A9B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FC177E-AF27-7B4B-AB85-CD78498D2F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7" y="4877802"/>
            <a:ext cx="492656" cy="2299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D99FB0-11E7-05DF-B34D-2E94E1E7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4604"/>
          <a:stretch/>
        </p:blipFill>
        <p:spPr>
          <a:xfrm>
            <a:off x="7546524" y="0"/>
            <a:ext cx="466901" cy="407996"/>
          </a:xfrm>
          <a:prstGeom prst="rect">
            <a:avLst/>
          </a:prstGeom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0734AE-9605-5D2C-0D89-A3575BBD0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0000"/>
          </a:blip>
          <a:srcRect l="25914"/>
          <a:stretch/>
        </p:blipFill>
        <p:spPr>
          <a:xfrm>
            <a:off x="8018319" y="48261"/>
            <a:ext cx="1125681" cy="337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043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8757000" y="4921300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pPr algn="r"/>
              <a:t>‹#›</a:t>
            </a:fld>
            <a:endParaRPr lang="zh-TW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114435" y="4920685"/>
            <a:ext cx="1566174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虹晶科技</a:t>
            </a:r>
            <a:r>
              <a:rPr lang="zh-TW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  <a:endParaRPr lang="zh-TW" altLang="en-US" sz="675" b="0" i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7104554-7DB3-6446-B813-1228F16B2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D08580-3716-1A41-A9C3-D7819B3E7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BD0388-8329-6E4C-B4BC-9F9B1A011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67" y="84953"/>
            <a:ext cx="596113" cy="2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頁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5DC6AC0-0F78-0E4A-A94F-FACDD95DBA0D}"/>
              </a:ext>
            </a:extLst>
          </p:cNvPr>
          <p:cNvSpPr/>
          <p:nvPr userDrawn="1"/>
        </p:nvSpPr>
        <p:spPr>
          <a:xfrm>
            <a:off x="-6411" y="1910443"/>
            <a:ext cx="4686361" cy="1000709"/>
          </a:xfrm>
          <a:prstGeom prst="rect">
            <a:avLst/>
          </a:prstGeom>
          <a:solidFill>
            <a:srgbClr val="085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845679D-6627-C348-98D0-51500887FDB4}"/>
              </a:ext>
            </a:extLst>
          </p:cNvPr>
          <p:cNvSpPr txBox="1">
            <a:spLocks/>
          </p:cNvSpPr>
          <p:nvPr userDrawn="1"/>
        </p:nvSpPr>
        <p:spPr>
          <a:xfrm>
            <a:off x="4842374" y="2382763"/>
            <a:ext cx="2908683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http://</a:t>
            </a:r>
            <a:r>
              <a:rPr lang="en-US" altLang="zh-TW" sz="1500" b="0" i="1" dirty="0" err="1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www.socle-tech.com</a:t>
            </a:r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/</a:t>
            </a:r>
          </a:p>
          <a:p>
            <a:pPr algn="l"/>
            <a:endParaRPr lang="en-US" altLang="zh-TW" sz="1500" b="0" i="1" dirty="0">
              <a:solidFill>
                <a:srgbClr val="085290"/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55F192AB-29E5-E449-8C6C-4C5663ED7155}"/>
              </a:ext>
            </a:extLst>
          </p:cNvPr>
          <p:cNvSpPr txBox="1">
            <a:spLocks/>
          </p:cNvSpPr>
          <p:nvPr userDrawn="1"/>
        </p:nvSpPr>
        <p:spPr>
          <a:xfrm>
            <a:off x="2368849" y="2207826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Technology Corporation</a:t>
            </a:r>
            <a:endParaRPr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34AB19-83C3-7842-A03F-E1158D3069E0}"/>
              </a:ext>
            </a:extLst>
          </p:cNvPr>
          <p:cNvSpPr/>
          <p:nvPr userDrawn="1"/>
        </p:nvSpPr>
        <p:spPr>
          <a:xfrm>
            <a:off x="2367951" y="2409591"/>
            <a:ext cx="182588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| Foxconn Technology GROUP</a:t>
            </a:r>
            <a:endParaRPr lang="zh-TW" altLang="en-US" sz="788" dirty="0">
              <a:latin typeface="Century Gothic" panose="020B0502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1D784E7-933E-C84F-BB0A-73DD5A1ED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554" y="2222967"/>
            <a:ext cx="793427" cy="3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39944" y="4876007"/>
            <a:ext cx="504056" cy="267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itchFamily="34" charset="0"/>
            </a:endParaRPr>
          </a:p>
        </p:txBody>
      </p:sp>
      <p:sp>
        <p:nvSpPr>
          <p:cNvPr id="7" name="投影片編號版面配置區 5"/>
          <p:cNvSpPr txBox="1">
            <a:spLocks/>
          </p:cNvSpPr>
          <p:nvPr userDrawn="1"/>
        </p:nvSpPr>
        <p:spPr>
          <a:xfrm>
            <a:off x="8643966" y="4876006"/>
            <a:ext cx="500034" cy="267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pPr algn="r"/>
              <a:t>‹#›</a:t>
            </a:fld>
            <a:endParaRPr lang="zh-TW" altLang="en-US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142844" y="67470"/>
            <a:ext cx="8786874" cy="3611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rgbClr val="0D0D0D"/>
                </a:solidFill>
                <a:latin typeface="Century Gothic" pitchFamily="34" charset="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2623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次標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B99486-81A7-3E49-BE26-58EB1AB7E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5A57A87-A30F-A948-8F74-31FDFECEB431}"/>
              </a:ext>
            </a:extLst>
          </p:cNvPr>
          <p:cNvSpPr/>
          <p:nvPr userDrawn="1"/>
        </p:nvSpPr>
        <p:spPr>
          <a:xfrm>
            <a:off x="-4" y="2881066"/>
            <a:ext cx="9144000" cy="1006608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>
              <a:solidFill>
                <a:schemeClr val="accent5"/>
              </a:solidFill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E9BD86F8-A4DF-AC41-8474-D27D9839AA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7151" y="3427570"/>
            <a:ext cx="8439850" cy="276729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F9BD0DC1-B78D-AB45-8865-D9F2C2B206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8311" y="3066834"/>
            <a:ext cx="8439850" cy="309734"/>
          </a:xfrm>
          <a:prstGeom prst="rect">
            <a:avLst/>
          </a:prstGeom>
        </p:spPr>
        <p:txBody>
          <a:bodyPr/>
          <a:lstStyle>
            <a:lvl1pPr>
              <a:buNone/>
              <a:defRPr sz="2100" b="1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Main Title</a:t>
            </a:r>
            <a:endParaRPr lang="en-US" altLang="zh-TW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0F8CA574-9CF0-9F4A-9F2D-03FD6AE5C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150" y="945899"/>
            <a:ext cx="8604600" cy="1355056"/>
          </a:xfrm>
          <a:prstGeom prst="rect">
            <a:avLst/>
          </a:prstGeom>
        </p:spPr>
        <p:txBody>
          <a:bodyPr anchor="b"/>
          <a:lstStyle>
            <a:lvl1pPr marL="0" marR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zh-TW" altLang="en-US" sz="21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TW" dirty="0"/>
              <a:t>Main Title</a:t>
            </a:r>
            <a:endParaRPr lang="zh-TW" altLang="en-US" dirty="0"/>
          </a:p>
        </p:txBody>
      </p: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7B8DD068-7B35-E042-AB9B-C83D8581AC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151" y="2403504"/>
            <a:ext cx="8439850" cy="1333018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967789"/>
            <a:ext cx="1890211" cy="951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23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0811968-DFD2-8D46-8D10-EF6DD8126F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23" y="104836"/>
            <a:ext cx="655724" cy="3060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9816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327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7252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88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95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09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2115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34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3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5" r:id="rId12"/>
    <p:sldLayoutId id="2147483672" r:id="rId13"/>
    <p:sldLayoutId id="2147483656" r:id="rId14"/>
    <p:sldLayoutId id="2147483658" r:id="rId15"/>
    <p:sldLayoutId id="2147483676" r:id="rId16"/>
    <p:sldLayoutId id="2147483677" r:id="rId17"/>
    <p:sldLayoutId id="2147483678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jp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jpg"/><Relationship Id="rId26" Type="http://schemas.openxmlformats.org/officeDocument/2006/relationships/image" Target="../media/image67.pn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2.jpg"/><Relationship Id="rId24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6.jpeg"/><Relationship Id="rId23" Type="http://schemas.openxmlformats.org/officeDocument/2006/relationships/image" Target="../media/image64.jp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6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gif"/><Relationship Id="rId7" Type="http://schemas.openxmlformats.org/officeDocument/2006/relationships/hyperlink" Target="http://images.google.com.tw/imgres?imgurl=http://trade.1111.com.tw/organImage.asp?acts=shows&amp;organNo=130061&amp;imgrefurl=http://trade.1111.com.tw/pg204.asp?organno=130061&amp;usg=__G_YEJHnJh28WSzQ59TB4VGIlhBM=&amp;h=120&amp;w=160&amp;sz=11&amp;hl=zh-TW&amp;start=16&amp;tbnid=95BI-zfFLlan-M:&amp;tbnh=74&amp;tbnw=98&amp;prev=/images?q=%E4%BA%AC%E5%85%83%E9%9B%BB%E5%AD%90+%E5%85%AC%E5%8F%B8&amp;gbv=2&amp;hl=zh-TW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hyperlink" Target="http://images.google.com.tw/imgres?imgurl=http://www.104.com.tw/upload1/logo/1104_16444542000.gif&amp;imgrefurl=http://www.104.com.tw/jobbank/cust_job/introduce.cfm?invoice=16444542000&amp;h=43&amp;w=119&amp;sz=1&amp;hl=zh-TW&amp;start=1&amp;tbnid=oOVztTAoAbzhxM:&amp;tbnh=32&amp;tbnw=88&amp;prev=/images?q=%E5%AF%B0%E9%82%A6+logo&amp;gbv=2&amp;svnum=10&amp;hl=zh-TW&amp;sa=G" TargetMode="External"/><Relationship Id="rId10" Type="http://schemas.openxmlformats.org/officeDocument/2006/relationships/image" Target="../media/image77.gif"/><Relationship Id="rId4" Type="http://schemas.openxmlformats.org/officeDocument/2006/relationships/image" Target="../media/image73.jpe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openxmlformats.org/officeDocument/2006/relationships/image" Target="../media/image80.png"/><Relationship Id="rId7" Type="http://schemas.microsoft.com/office/2007/relationships/hdphoto" Target="../media/hdphoto12.wdp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7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19.jpeg"/><Relationship Id="rId10" Type="http://schemas.openxmlformats.org/officeDocument/2006/relationships/image" Target="../media/image97.png"/><Relationship Id="rId4" Type="http://schemas.openxmlformats.org/officeDocument/2006/relationships/image" Target="../media/image18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jpeg"/><Relationship Id="rId18" Type="http://schemas.openxmlformats.org/officeDocument/2006/relationships/image" Target="../media/image105.jpeg"/><Relationship Id="rId26" Type="http://schemas.microsoft.com/office/2007/relationships/hdphoto" Target="../media/hdphoto14.wdp"/><Relationship Id="rId39" Type="http://schemas.openxmlformats.org/officeDocument/2006/relationships/image" Target="../media/image116.png"/><Relationship Id="rId21" Type="http://schemas.openxmlformats.org/officeDocument/2006/relationships/hyperlink" Target="https://www.google.com/url?sa=i&amp;url=https%3A%2F%2Fzh.wikipedia.org%2Fwiki%2FWi-Fi&amp;psig=AOvVaw1fF-baJnQWZcuhLCddhwoA&amp;ust=1645070148809000&amp;source=images&amp;cd=vfe&amp;ved=0CAsQjRxqFwoTCMC2zYKqg_YCFQAAAAAdAAAAABAJ" TargetMode="External"/><Relationship Id="rId34" Type="http://schemas.openxmlformats.org/officeDocument/2006/relationships/image" Target="../media/image14.png"/><Relationship Id="rId7" Type="http://schemas.openxmlformats.org/officeDocument/2006/relationships/slide" Target="slide66.xml"/><Relationship Id="rId12" Type="http://schemas.openxmlformats.org/officeDocument/2006/relationships/slide" Target="slide67.xml"/><Relationship Id="rId17" Type="http://schemas.openxmlformats.org/officeDocument/2006/relationships/slide" Target="slide83.xml"/><Relationship Id="rId25" Type="http://schemas.openxmlformats.org/officeDocument/2006/relationships/image" Target="../media/image109.png"/><Relationship Id="rId33" Type="http://schemas.openxmlformats.org/officeDocument/2006/relationships/image" Target="../media/image13.png"/><Relationship Id="rId38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11" Type="http://schemas.openxmlformats.org/officeDocument/2006/relationships/image" Target="../media/image101.jpg"/><Relationship Id="rId24" Type="http://schemas.openxmlformats.org/officeDocument/2006/relationships/slide" Target="slide51.xml"/><Relationship Id="rId32" Type="http://schemas.openxmlformats.org/officeDocument/2006/relationships/image" Target="../media/image113.jpeg"/><Relationship Id="rId37" Type="http://schemas.microsoft.com/office/2007/relationships/hdphoto" Target="../media/hdphoto17.wdp"/><Relationship Id="rId5" Type="http://schemas.microsoft.com/office/2007/relationships/hdphoto" Target="../media/hdphoto13.wdp"/><Relationship Id="rId15" Type="http://schemas.openxmlformats.org/officeDocument/2006/relationships/slide" Target="slide59.xml"/><Relationship Id="rId23" Type="http://schemas.openxmlformats.org/officeDocument/2006/relationships/image" Target="../media/image108.png"/><Relationship Id="rId28" Type="http://schemas.openxmlformats.org/officeDocument/2006/relationships/image" Target="../media/image111.png"/><Relationship Id="rId36" Type="http://schemas.openxmlformats.org/officeDocument/2006/relationships/image" Target="../media/image114.png"/><Relationship Id="rId10" Type="http://schemas.openxmlformats.org/officeDocument/2006/relationships/slide" Target="slide68.xml"/><Relationship Id="rId19" Type="http://schemas.openxmlformats.org/officeDocument/2006/relationships/hyperlink" Target="https://www.google.com/url?sa=i&amp;url=https%3A%2F%2Fwww.facebook.com%2FArmTaiwan%2F&amp;psig=AOvVaw2BDQXa1txr5BFbRXpgbhW8&amp;ust=1645070120113000&amp;source=images&amp;cd=vfe&amp;ved=0CAsQjRxqFwoTCMDBo_Opg_YCFQAAAAAdAAAAABAD" TargetMode="External"/><Relationship Id="rId31" Type="http://schemas.openxmlformats.org/officeDocument/2006/relationships/image" Target="../media/image112.png"/><Relationship Id="rId4" Type="http://schemas.openxmlformats.org/officeDocument/2006/relationships/image" Target="../media/image98.png"/><Relationship Id="rId9" Type="http://schemas.openxmlformats.org/officeDocument/2006/relationships/image" Target="../media/image100.jpeg"/><Relationship Id="rId14" Type="http://schemas.openxmlformats.org/officeDocument/2006/relationships/image" Target="../media/image103.png"/><Relationship Id="rId22" Type="http://schemas.openxmlformats.org/officeDocument/2006/relationships/image" Target="../media/image107.png"/><Relationship Id="rId27" Type="http://schemas.openxmlformats.org/officeDocument/2006/relationships/image" Target="../media/image110.png"/><Relationship Id="rId30" Type="http://schemas.openxmlformats.org/officeDocument/2006/relationships/slide" Target="slide71.xml"/><Relationship Id="rId35" Type="http://schemas.microsoft.com/office/2007/relationships/hdphoto" Target="../media/hdphoto16.wdp"/><Relationship Id="rId8" Type="http://schemas.openxmlformats.org/officeDocument/2006/relationships/slide" Target="slide75.xml"/><Relationship Id="rId3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jp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11" Type="http://schemas.openxmlformats.org/officeDocument/2006/relationships/image" Target="../media/image116.png"/><Relationship Id="rId5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image" Target="../media/image115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6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17.jpg"/><Relationship Id="rId12" Type="http://schemas.openxmlformats.org/officeDocument/2006/relationships/hyperlink" Target="https://www.google.com/imgres?imgurl=https%3A%2F%2Fae01.alicdn.com%2Fkf%2FS1296a8f38511478296801ca7d7b32ec0c%2F5-12V-5V-12V-120W-Mini-ZVS-Induction-Heating-Board-High-Frequency-Heater-Jacob-s-Ladder.jpg_Q90.jpg_.webp&amp;imgrefurl=https%3A%2F%2Fwww.aliexpress.com%2Fitem%2F33055099697.html&amp;tbnid=ncgCvBHHc6v8GM&amp;vet=10CBYQxiAoCmoXChMIsPfX4vml_QIVAAAAAB0AAAAAEAc..i&amp;docid=3tskoSSfwLkfXM&amp;w=2488&amp;h=2488&amp;itg=1&amp;q=Induction%20Heating%20gate%20driver&amp;client=firefox-b-d&amp;ved=0CBYQxiAoCmoXChMIsPfX4vml_QIVAAAAAB0AAAAAEAc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119.png"/><Relationship Id="rId5" Type="http://schemas.openxmlformats.org/officeDocument/2006/relationships/image" Target="../media/image125.jpeg"/><Relationship Id="rId15" Type="http://schemas.openxmlformats.org/officeDocument/2006/relationships/image" Target="../media/image129.jpeg"/><Relationship Id="rId10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4" Type="http://schemas.openxmlformats.org/officeDocument/2006/relationships/image" Target="../media/image124.jpeg"/><Relationship Id="rId9" Type="http://schemas.openxmlformats.org/officeDocument/2006/relationships/image" Target="../media/image127.emf"/><Relationship Id="rId1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hyperlink" Target="https://www.google.com/url?sa=i&amp;url=https%3A%2F%2Fwww.pinterest.com%2Fpin%2Fdesign-elements-computer-peripheral-devices--510454938989101388%2F&amp;psig=AOvVaw1j9TfMdx5NzEe6aZ198Qwf&amp;ust=1678772317070000&amp;source=images&amp;cd=vfe&amp;ved=0CBAQjRxqFwoTCJDEz66Y2P0CFQAAAAAdAAAAABAR" TargetMode="External"/><Relationship Id="rId3" Type="http://schemas.openxmlformats.org/officeDocument/2006/relationships/image" Target="../media/image130.png"/><Relationship Id="rId7" Type="http://schemas.openxmlformats.org/officeDocument/2006/relationships/image" Target="../media/image125.jpe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11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5" Type="http://schemas.openxmlformats.org/officeDocument/2006/relationships/image" Target="../media/image131.png"/><Relationship Id="rId10" Type="http://schemas.openxmlformats.org/officeDocument/2006/relationships/image" Target="../media/image118.png"/><Relationship Id="rId4" Type="http://schemas.microsoft.com/office/2007/relationships/hdphoto" Target="../media/hdphoto18.wdp"/><Relationship Id="rId9" Type="http://schemas.openxmlformats.org/officeDocument/2006/relationships/image" Target="../media/image117.jpg"/><Relationship Id="rId1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6.jpeg"/><Relationship Id="rId18" Type="http://schemas.openxmlformats.org/officeDocument/2006/relationships/hyperlink" Target="https://www.google.com/imgres?imgurl=https%3A%2F%2Fres.cloudinary.com%2Frsc%2Fimage%2Fupload%2Fb_rgb%3AFFFFFF%2Cc_pad%2Cdpr_1.0%2Cf_auto%2Ch_758%2Cq_auto%2Cw_1350%2Fc_pad%2Ch_758%2Cw_1350%2FF2422351-01%3Fpgw%3D1%26pgwact%3D1&amp;imgrefurl=https%3A%2F%2Fau.rs-online.com%2Fweb%2Fp%2Fdin-rail-power-supplies%2F2422351&amp;tbnid=u7YHriIWukslRM&amp;vet=12ahUKEwi79eDv7rz9AhUXe94KHYzLAmwQMygAegQIARBC..i&amp;docid=wrniFtUvBOTwZM&amp;w=1350&amp;h=758&amp;q=115%20to%20240VAC%20peripherals&amp;client=firefox-b-d&amp;ved=2ahUKEwi79eDv7rz9AhUXe94KHYzLAmwQMygAegQIARBC" TargetMode="External"/><Relationship Id="rId26" Type="http://schemas.openxmlformats.org/officeDocument/2006/relationships/image" Target="../media/image143.png"/><Relationship Id="rId3" Type="http://schemas.openxmlformats.org/officeDocument/2006/relationships/image" Target="../media/image124.jpeg"/><Relationship Id="rId21" Type="http://schemas.openxmlformats.org/officeDocument/2006/relationships/image" Target="../media/image140.jpeg"/><Relationship Id="rId7" Type="http://schemas.openxmlformats.org/officeDocument/2006/relationships/image" Target="../media/image118.png"/><Relationship Id="rId12" Type="http://schemas.openxmlformats.org/officeDocument/2006/relationships/hyperlink" Target="https://www.google.com/imgres?imgurl=https%3A%2F%2Fwww.controlbyweb.com%2Fapplications%2Fimages%2Flights-simple-carousel-image.jpg&amp;imgrefurl=https%3A%2F%2Fwww.controlbyweb.com%2Fapplications%2Flight-control.html&amp;tbnid=6i8dhGCLLhm4OM&amp;vet=12ahUKEwj374PL6rz9AhVOpVYBHczoDjQQMygCegUIARC3AQ..i&amp;docid=EoRd0vBXQ3X9dM&amp;w=1000&amp;h=667&amp;q=Lighting%20controls&amp;client=firefox-b-d&amp;ved=2ahUKEwj374PL6rz9AhVOpVYBHczoDjQQMygCegUIARC3AQ" TargetMode="External"/><Relationship Id="rId17" Type="http://schemas.openxmlformats.org/officeDocument/2006/relationships/image" Target="../media/image138.jpeg"/><Relationship Id="rId25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6" Type="http://schemas.openxmlformats.org/officeDocument/2006/relationships/hyperlink" Target="https://www.google.com/imgres?imgurl=https%3A%2F%2Fimages.allthescience.org%2Fslideshow-mobile-small%2Fmercury-thermometer-closeup.jpg&amp;imgrefurl=https%3A%2F%2Fwww.allthescience.org%2Fwhat-is-ambient-temperature.htm&amp;tbnid=hHA96uXaavw3vM&amp;vet=12ahUKEwjB94S667z9AhUEm1YBHSdOBy8QMyhQegQIARB7..i&amp;docid=ARxGxs5WdLf8OM&amp;w=520&amp;h=693&amp;q=Temperature&amp;client=firefox-b-d&amp;ved=2ahUKEwjB94S667z9AhUEm1YBHSdOBy8QMyhQegQIARB7" TargetMode="External"/><Relationship Id="rId20" Type="http://schemas.openxmlformats.org/officeDocument/2006/relationships/hyperlink" Target="https://www.google.com/imgres?imgurl=https%3A%2F%2F5.imimg.com%2Fdata5%2FKH%2FID%2FPD%2FSELLER-627497%2Fspx-41-static-ac-power-switches-automatic-transfer-switch--500x500.jpg&amp;imgrefurl=https%3A%2F%2Fwww.indiamart.com%2Fashecontrols%2Fstatic-power-switching-unit.html&amp;tbnid=R0chRtkIY97d1M&amp;vet=12ahUKEwj5jI308Lz9AhVGmVYBHWxPCVMQMygEegUIARCzAQ..i&amp;docid=GyHq6jV42RUcpM&amp;w=500&amp;h=171&amp;itg=1&amp;q=Static%20AC%20power%20switches&amp;client=firefox-b-d&amp;ved=2ahUKEwj5jI308Lz9AhVGmVYBHWxPCVMQMygEegUIARCzAQ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openxmlformats.org/officeDocument/2006/relationships/image" Target="../media/image135.jpeg"/><Relationship Id="rId24" Type="http://schemas.openxmlformats.org/officeDocument/2006/relationships/image" Target="../media/image119.png"/><Relationship Id="rId5" Type="http://schemas.openxmlformats.org/officeDocument/2006/relationships/image" Target="../media/image126.jpeg"/><Relationship Id="rId15" Type="http://schemas.openxmlformats.org/officeDocument/2006/relationships/image" Target="../media/image137.jpeg"/><Relationship Id="rId23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hyperlink" Target="https://www.google.com/imgres?imgurl=https%3A%2F%2Fvaluebutterflyvalves.com%2Fwp-content%2Fuploads%2F2020%2F09%2Fsolenoid-crontrol-valve-1024x732.jpg&amp;imgrefurl=https%3A%2F%2Fvaluebutterflyvalves.com%2Fsolenoid-control-valve%2F&amp;tbnid=kUkWiuo1sEHctM&amp;vet=12ahUKEwiuovqys7r9AhWWP3AKHbN8A0UQMygAegUIARDCAQ..i&amp;docid=P4G_g98gwRifOM&amp;w=1024&amp;h=732&amp;q=Solenoid%2Fvalve%20controls&amp;client=firefox-b-d&amp;ved=2ahUKEwiuovqys7r9AhWWP3AKHbN8A0UQMygAegUIARDCAQ" TargetMode="External"/><Relationship Id="rId19" Type="http://schemas.openxmlformats.org/officeDocument/2006/relationships/image" Target="../media/image139.jpeg"/><Relationship Id="rId4" Type="http://schemas.openxmlformats.org/officeDocument/2006/relationships/image" Target="../media/image125.jpeg"/><Relationship Id="rId9" Type="http://schemas.microsoft.com/office/2007/relationships/hdphoto" Target="../media/hdphoto19.wdp"/><Relationship Id="rId14" Type="http://schemas.openxmlformats.org/officeDocument/2006/relationships/hyperlink" Target="https://www.google.com/imgres?imgurl=https%3A%2F%2Fwww.dfliq.net%2Fwp-content%2Fuploads%2F2014%2F03%2Felectrical-motor.jpg&amp;imgrefurl=https%3A%2F%2Fwww.dfliq.net%2Felectrical-materials-products%2Fmotor-control%2F&amp;tbnid=a0fRTfDakE3bnM&amp;vet=12ahUKEwj5gpLn6rz9AhWjm1YBHV3xDzAQMygDegUIARDHAQ..i&amp;docid=zHhW6xuwAKyAjM&amp;w=659&amp;h=469&amp;q=Motor%20controls&amp;client=firefox-b-d&amp;ved=2ahUKEwj5gpLn6rz9AhWjm1YBHV3xDzAQMygDegUIARDHAQ" TargetMode="External"/><Relationship Id="rId22" Type="http://schemas.openxmlformats.org/officeDocument/2006/relationships/image" Target="../media/image141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%3A%2F%2Fwww.socle-tech.com%2Fdoc%2FIC%2520Channel%2520Product%2FSHARP_PC3SD21YXPDH.pdf&amp;psig=AOvVaw14vQTMl_kQl9axjM2-CXIL&amp;ust=1677923665314000&amp;source=images&amp;cd=vfe&amp;ved=0CBAQjRxqFwoTCOia9vG-v_0CFQAAAAAdAAAAABAE" TargetMode="External"/><Relationship Id="rId3" Type="http://schemas.openxmlformats.org/officeDocument/2006/relationships/image" Target="../media/image145.png"/><Relationship Id="rId7" Type="http://schemas.openxmlformats.org/officeDocument/2006/relationships/image" Target="../media/image147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com/imgres?imgurl=x-raw-image%3A%2F%2F%2Fc031eb6acd626dcc23596cbfc7f21f8f04f7986ebf3a4f833cbe77eec678bf5e&amp;imgrefurl=https%3A%2F%2Fglobal.sharp%2Fproducts%2Fdevice%2Flineup%2Fdata%2Fpdf%2Fdatasheet%2Fpc3sh13yfzax_e.pdf&amp;tbnid=zG1izWrrMcD0iM&amp;vet=12ahUKEwjhzqu1vr_9AhXXhVYBHWnZBu8QMygAegQIARAk..i&amp;docid=p8cMlPLQqujyaM&amp;w=281&amp;h=253&amp;q=PC3SH13YFZAH&amp;client=firefox-b-d&amp;ved=2ahUKEwjhzqu1vr_9AhXXhVYBHWnZBu8QMygAegQIARAk" TargetMode="External"/><Relationship Id="rId5" Type="http://schemas.openxmlformats.org/officeDocument/2006/relationships/image" Target="../media/image146.jpeg"/><Relationship Id="rId4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9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microsoft.com/office/2007/relationships/hdphoto" Target="../media/hdphoto20.wdp"/><Relationship Id="rId18" Type="http://schemas.microsoft.com/office/2007/relationships/hdphoto" Target="../media/hdphoto21.wdp"/><Relationship Id="rId3" Type="http://schemas.openxmlformats.org/officeDocument/2006/relationships/image" Target="../media/image149.jpeg"/><Relationship Id="rId21" Type="http://schemas.openxmlformats.org/officeDocument/2006/relationships/image" Target="../media/image160.png"/><Relationship Id="rId7" Type="http://schemas.openxmlformats.org/officeDocument/2006/relationships/image" Target="../media/image118.png"/><Relationship Id="rId12" Type="http://schemas.openxmlformats.org/officeDocument/2006/relationships/image" Target="../media/image155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57.jpeg"/><Relationship Id="rId20" Type="http://schemas.openxmlformats.org/officeDocument/2006/relationships/hyperlink" Target="https://www.google.com/url?sa=i&amp;url=https%3A%2F%2Fwww.vectorstock.com%2Froyalty-free-vectors%2Fpower-symbol-vectors&amp;psig=AOvVaw2RUlqEFIcogFBtsP5-b40b&amp;ust=1679552664867000&amp;source=images&amp;cd=vfe&amp;ved=0CBAQjRxqFwoTCMit2bHz7v0CFQAAAAAdAAAAABA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openxmlformats.org/officeDocument/2006/relationships/image" Target="../media/image154.png"/><Relationship Id="rId5" Type="http://schemas.openxmlformats.org/officeDocument/2006/relationships/image" Target="../media/image151.jpeg"/><Relationship Id="rId15" Type="http://schemas.openxmlformats.org/officeDocument/2006/relationships/image" Target="../media/image156.jpe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159.png"/><Relationship Id="rId4" Type="http://schemas.openxmlformats.org/officeDocument/2006/relationships/image" Target="../media/image150.jpeg"/><Relationship Id="rId9" Type="http://schemas.openxmlformats.org/officeDocument/2006/relationships/image" Target="../media/image153.jpeg"/><Relationship Id="rId14" Type="http://schemas.openxmlformats.org/officeDocument/2006/relationships/hyperlink" Target="https://www.google.com/imgres?imgurl=https%3A%2F%2Fce8dc832c.cloudimg.io%2Fv7%2F_cdn_%2F00%2F73%2F70%2F00%2F0%2F472832_1.jpg%3Fwidth%3D640%26height%3D480%26wat%3D1%26wat_url%3D_tme-wrk_%252Ftme_new.png%26wat_scale%3D100p%26ci_sign%3D9f15afb9a5fa550779b48b5c97e9bdbba1a7a33e&amp;imgrefurl=https%3A%2F%2Fwww.tme.eu%2Fen%2Fdetails%2Fpc357nj0000f%2Foptocouplers-analog-output%2Fsharp%2F&amp;tbnid=li8Ld8V7CQpQKM&amp;vet=12ahUKEwjjz6Kamb_9AhWJS_UHHRolC5kQMygBegUIARCtAQ..i&amp;docid=voP6C5C9gm1XWM&amp;w=640&amp;h=480&amp;q=PC357NJ0000F&amp;client=firefox-b-d&amp;ved=2ahUKEwjjz6Kamb_9AhWJS_UHHRolC5kQMygBegUIARCtAQ" TargetMode="External"/><Relationship Id="rId22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jpeg"/><Relationship Id="rId5" Type="http://schemas.openxmlformats.org/officeDocument/2006/relationships/hyperlink" Target="https://www.google.com/imgres?imgurl=x-raw-image%3A%2F%2F%2F58a2d2fcd9fbde76f4b45406c8088cae7100f74481081ca730996fc74ba60ac7&amp;imgrefurl=https%3A%2F%2Fglobal.sharp%2Fproducts%2Fdevice%2Flineup%2Fdata%2Fpdf%2Fdatasheet%2FPC3H7J00001H_e.pdf&amp;tbnid=dt772fzSoljSjM&amp;vet=12ahUKEwjz86_xmb_9AhVFed4KHUhwA3wQMygAegQIARA3..i&amp;docid=wYuFemjNtrCbjM&amp;w=451&amp;h=326&amp;q=PC3H7J00001H&amp;client=firefox-b-d&amp;ved=2ahUKEwjz86_xmb_9AhVFed4KHUhwA3wQMygAegQIARA3" TargetMode="External"/><Relationship Id="rId4" Type="http://schemas.openxmlformats.org/officeDocument/2006/relationships/image" Target="../media/image1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twcn.rs-online.com%2Fweb%2Fp%2Foptocouplers%2F1034281&amp;psig=AOvVaw1Iza2oAeUzeaJQ6hEmNLLQ&amp;ust=1677916439693000&amp;source=images&amp;cd=vfe&amp;ved=0CBAQjRxqFwoTCNj_vPyjv_0CFQAAAAAdAAAAABA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70.png"/><Relationship Id="rId3" Type="http://schemas.openxmlformats.org/officeDocument/2006/relationships/image" Target="../media/image123.png"/><Relationship Id="rId7" Type="http://schemas.openxmlformats.org/officeDocument/2006/relationships/image" Target="../media/image117.jp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jpeg"/><Relationship Id="rId11" Type="http://schemas.openxmlformats.org/officeDocument/2006/relationships/image" Target="../media/image168.png"/><Relationship Id="rId5" Type="http://schemas.openxmlformats.org/officeDocument/2006/relationships/image" Target="../media/image150.jpeg"/><Relationship Id="rId15" Type="http://schemas.openxmlformats.org/officeDocument/2006/relationships/image" Target="../media/image154.png"/><Relationship Id="rId10" Type="http://schemas.openxmlformats.org/officeDocument/2006/relationships/image" Target="../media/image167.jpeg"/><Relationship Id="rId4" Type="http://schemas.openxmlformats.org/officeDocument/2006/relationships/image" Target="../media/image149.jpeg"/><Relationship Id="rId9" Type="http://schemas.openxmlformats.org/officeDocument/2006/relationships/image" Target="../media/image166.png"/><Relationship Id="rId14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hyperlink" Target="https://www.google.com/url?sa=i&amp;url=https%3A%2F%2Fwww.digikey.com%2Fen%2Fproducts%2Fdetail%2Fsharp-microelectronics%2FPR22MA11NTZF%2F856883&amp;psig=AOvVaw01VryFxRbqqOeHHMgIt9ya&amp;ust=1677923908103000&amp;source=images&amp;cd=vfe&amp;ved=0CBAQjRxqFwoTCNDrz-W_v_0CFQAAAAAdAAAAABA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6.png"/><Relationship Id="rId3" Type="http://schemas.openxmlformats.org/officeDocument/2006/relationships/image" Target="../media/image173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85.jpeg"/><Relationship Id="rId15" Type="http://schemas.openxmlformats.org/officeDocument/2006/relationships/image" Target="../media/image187.png"/><Relationship Id="rId10" Type="http://schemas.openxmlformats.org/officeDocument/2006/relationships/image" Target="../media/image181.png"/><Relationship Id="rId4" Type="http://schemas.openxmlformats.org/officeDocument/2006/relationships/hyperlink" Target="https://www.businessinsider.in/tech-buying-guides/best-led-projectors-to-buy-in-india/articleshow/87363367.cms" TargetMode="External"/><Relationship Id="rId9" Type="http://schemas.openxmlformats.org/officeDocument/2006/relationships/image" Target="../media/image180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3" Type="http://schemas.openxmlformats.org/officeDocument/2006/relationships/image" Target="../media/image173.png"/><Relationship Id="rId7" Type="http://schemas.openxmlformats.org/officeDocument/2006/relationships/image" Target="../media/image179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4.png"/><Relationship Id="rId9" Type="http://schemas.openxmlformats.org/officeDocument/2006/relationships/image" Target="../media/image1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3" Type="http://schemas.openxmlformats.org/officeDocument/2006/relationships/image" Target="../media/image190.png"/><Relationship Id="rId7" Type="http://schemas.openxmlformats.org/officeDocument/2006/relationships/image" Target="../media/image192.jpeg"/><Relationship Id="rId12" Type="http://schemas.openxmlformats.org/officeDocument/2006/relationships/image" Target="../media/image196.gif"/><Relationship Id="rId17" Type="http://schemas.openxmlformats.org/officeDocument/2006/relationships/image" Target="../media/image20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00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microsoft.com/office/2007/relationships/hdphoto" Target="../media/hdphoto24.wdp"/><Relationship Id="rId5" Type="http://schemas.openxmlformats.org/officeDocument/2006/relationships/image" Target="../media/image191.jpeg"/><Relationship Id="rId15" Type="http://schemas.openxmlformats.org/officeDocument/2006/relationships/image" Target="../media/image199.png"/><Relationship Id="rId10" Type="http://schemas.openxmlformats.org/officeDocument/2006/relationships/image" Target="../media/image195.png"/><Relationship Id="rId19" Type="http://schemas.openxmlformats.org/officeDocument/2006/relationships/image" Target="../media/image203.png"/><Relationship Id="rId4" Type="http://schemas.microsoft.com/office/2007/relationships/hdphoto" Target="../media/hdphoto23.wdp"/><Relationship Id="rId9" Type="http://schemas.openxmlformats.org/officeDocument/2006/relationships/image" Target="../media/image194.jpeg"/><Relationship Id="rId14" Type="http://schemas.openxmlformats.org/officeDocument/2006/relationships/image" Target="../media/image19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95.png"/><Relationship Id="rId3" Type="http://schemas.openxmlformats.org/officeDocument/2006/relationships/image" Target="../media/image205.png"/><Relationship Id="rId7" Type="http://schemas.openxmlformats.org/officeDocument/2006/relationships/image" Target="../media/image191.jpeg"/><Relationship Id="rId12" Type="http://schemas.openxmlformats.org/officeDocument/2006/relationships/image" Target="../media/image196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jpeg"/><Relationship Id="rId11" Type="http://schemas.openxmlformats.org/officeDocument/2006/relationships/image" Target="../media/image194.jpeg"/><Relationship Id="rId5" Type="http://schemas.openxmlformats.org/officeDocument/2006/relationships/image" Target="../media/image206.png"/><Relationship Id="rId10" Type="http://schemas.openxmlformats.org/officeDocument/2006/relationships/image" Target="../media/image193.jpeg"/><Relationship Id="rId4" Type="http://schemas.microsoft.com/office/2007/relationships/hdphoto" Target="../media/hdphoto25.wdp"/><Relationship Id="rId9" Type="http://schemas.openxmlformats.org/officeDocument/2006/relationships/image" Target="../media/image192.jpeg"/><Relationship Id="rId14" Type="http://schemas.microsoft.com/office/2007/relationships/hdphoto" Target="../media/hdphoto2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microsoft.com/office/2007/relationships/hdphoto" Target="../media/hdphoto26.wdp"/><Relationship Id="rId4" Type="http://schemas.openxmlformats.org/officeDocument/2006/relationships/image" Target="../media/image2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2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150.jpeg"/><Relationship Id="rId18" Type="http://schemas.openxmlformats.org/officeDocument/2006/relationships/image" Target="../media/image119.png"/><Relationship Id="rId26" Type="http://schemas.microsoft.com/office/2007/relationships/hdphoto" Target="../media/hdphoto30.wdp"/><Relationship Id="rId3" Type="http://schemas.openxmlformats.org/officeDocument/2006/relationships/image" Target="../media/image219.png"/><Relationship Id="rId21" Type="http://schemas.openxmlformats.org/officeDocument/2006/relationships/image" Target="../media/image227.png"/><Relationship Id="rId7" Type="http://schemas.openxmlformats.org/officeDocument/2006/relationships/image" Target="../media/image223.png"/><Relationship Id="rId12" Type="http://schemas.openxmlformats.org/officeDocument/2006/relationships/image" Target="../media/image149.jpeg"/><Relationship Id="rId17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25" Type="http://schemas.openxmlformats.org/officeDocument/2006/relationships/image" Target="../media/image229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18.png"/><Relationship Id="rId20" Type="http://schemas.openxmlformats.org/officeDocument/2006/relationships/hyperlink" Target="https://www.google.com/url?sa=i&amp;url=http%3A%2F%2Fsimpleicon.com%2Fsun.html&amp;psig=AOvVaw1eiAI7eAAodBDXto8BQoaN&amp;ust=1678868748544000&amp;source=images&amp;cd=vfe&amp;ved=0CBAQjRxqFwoTCODI38z_2v0CFQAAAAAdAAAAABAN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2.jpeg"/><Relationship Id="rId11" Type="http://schemas.openxmlformats.org/officeDocument/2006/relationships/image" Target="../media/image225.png"/><Relationship Id="rId24" Type="http://schemas.microsoft.com/office/2007/relationships/hdphoto" Target="../media/hdphoto29.wdp"/><Relationship Id="rId5" Type="http://schemas.openxmlformats.org/officeDocument/2006/relationships/image" Target="../media/image221.jpeg"/><Relationship Id="rId15" Type="http://schemas.openxmlformats.org/officeDocument/2006/relationships/image" Target="../media/image117.jpg"/><Relationship Id="rId23" Type="http://schemas.openxmlformats.org/officeDocument/2006/relationships/image" Target="../media/image228.pn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226.gif"/><Relationship Id="rId4" Type="http://schemas.openxmlformats.org/officeDocument/2006/relationships/image" Target="../media/image220.jpeg"/><Relationship Id="rId9" Type="http://schemas.openxmlformats.org/officeDocument/2006/relationships/image" Target="../media/image224.png"/><Relationship Id="rId14" Type="http://schemas.openxmlformats.org/officeDocument/2006/relationships/image" Target="../media/image151.jpeg"/><Relationship Id="rId22" Type="http://schemas.microsoft.com/office/2007/relationships/hdphoto" Target="../media/hdphoto28.wdp"/><Relationship Id="rId27" Type="http://schemas.openxmlformats.org/officeDocument/2006/relationships/image" Target="../media/image2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hyperlink" Target="https://www.google.com/url?sa=i&amp;url=https%3A%2F%2Fwww.solomon.com.tw%2Fproduct%2F%25E7%2584%25A1%25E8%25BB%258C%25E8%2587%25AA%25E8%25B5%25B0%25E8%25BB%258A-mir100%2F&amp;psig=AOvVaw1zTe5GxQOHvSIe5LEYFlhD&amp;ust=1678866661257000&amp;source=images&amp;cd=vfe&amp;ved=0CBAQjRxqFwoTCPjbx-n32v0CFQAAAAAdAAAAABAE" TargetMode="External"/><Relationship Id="rId18" Type="http://schemas.openxmlformats.org/officeDocument/2006/relationships/hyperlink" Target="https://www.google.com/imgres?imgurl=https%3A%2F%2Fa.pololu-files.com%2Fpicture%2F0J1125.1200.jpg%3F41bbea967aee78df7329bc0a1261b970&amp;imgrefurl=https%3A%2F%2Fwww.pololu.com%2Fproduct%2F1137&amp;tbnid=Y9DCcgn4xb1s5M&amp;vet=12ahUKEwiGxZS-h9v9AhXBfHAKHexcCjgQMygDegUIARDAAg..i&amp;docid=0IazjdMwDnW_TM&amp;w=1200&amp;h=1157&amp;q=GP2Y0A02YK0F&amp;client=firefox-b-d&amp;ved=2ahUKEwiGxZS-h9v9AhXBfHAKHexcCjgQMygDegUIARDAAg" TargetMode="External"/><Relationship Id="rId3" Type="http://schemas.openxmlformats.org/officeDocument/2006/relationships/image" Target="../media/image124.jpeg"/><Relationship Id="rId21" Type="http://schemas.openxmlformats.org/officeDocument/2006/relationships/hyperlink" Target="https://www.google.com/imgres?imgurl=https%3A%2F%2Fm.media-amazon.com%2Fimages%2FW%2FIMAGERENDERING_521856-T1%2Fimages%2FI%2F61BvoMRBRPL._SL1500_.jpg&amp;imgrefurl=https%3A%2F%2Fwww.amazon.in%2FProjector-Display-5000Lux-50000hrs-Compatible%2Fdp%2FB082HMGSNZ&amp;tbnid=NbyIMpb2iPWijM&amp;vet=12ahUKEwiPrKT9idv9AhUXAN4KHbSaBA0QMygAegUIARDbAg..i&amp;docid=ZgvNFoGoSpFhJM&amp;w=1500&amp;h=1500&amp;q=Projector&amp;client=firefox-b-d&amp;ved=2ahUKEwiPrKT9idv9AhUXAN4KHbSaBA0QMygAegUIARDbAg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222.jpeg"/><Relationship Id="rId17" Type="http://schemas.openxmlformats.org/officeDocument/2006/relationships/image" Target="../media/image234.jpeg"/><Relationship Id="rId2" Type="http://schemas.openxmlformats.org/officeDocument/2006/relationships/notesSlide" Target="../notesSlides/notesSlide52.xml"/><Relationship Id="rId16" Type="http://schemas.microsoft.com/office/2007/relationships/hdphoto" Target="../media/hdphoto31.wdp"/><Relationship Id="rId20" Type="http://schemas.openxmlformats.org/officeDocument/2006/relationships/image" Target="../media/image2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openxmlformats.org/officeDocument/2006/relationships/image" Target="../media/image221.jpeg"/><Relationship Id="rId24" Type="http://schemas.openxmlformats.org/officeDocument/2006/relationships/image" Target="../media/image238.jpeg"/><Relationship Id="rId5" Type="http://schemas.openxmlformats.org/officeDocument/2006/relationships/image" Target="../media/image126.jpeg"/><Relationship Id="rId15" Type="http://schemas.openxmlformats.org/officeDocument/2006/relationships/image" Target="../media/image233.png"/><Relationship Id="rId23" Type="http://schemas.openxmlformats.org/officeDocument/2006/relationships/hyperlink" Target="https://www.google.com/url?sa=i&amp;url=https%3A%2F%2Fm.eprice.com.tw%2Fmobile%2Ftalk%2F102%2F5037446%2F1&amp;psig=AOvVaw3ceuPzgdyyoZ9iKuh_Jh6h&amp;ust=1678871595204000&amp;source=images&amp;cd=vfe&amp;ved=0CBAQjRxqFwoTCKjf2ZqK2_0CFQAAAAAdAAAAABAE" TargetMode="External"/><Relationship Id="rId10" Type="http://schemas.openxmlformats.org/officeDocument/2006/relationships/image" Target="../media/image220.jpeg"/><Relationship Id="rId19" Type="http://schemas.openxmlformats.org/officeDocument/2006/relationships/image" Target="../media/image235.jpeg"/><Relationship Id="rId4" Type="http://schemas.openxmlformats.org/officeDocument/2006/relationships/image" Target="../media/image125.jpeg"/><Relationship Id="rId9" Type="http://schemas.openxmlformats.org/officeDocument/2006/relationships/image" Target="../media/image231.png"/><Relationship Id="rId14" Type="http://schemas.openxmlformats.org/officeDocument/2006/relationships/image" Target="../media/image232.jpeg"/><Relationship Id="rId22" Type="http://schemas.openxmlformats.org/officeDocument/2006/relationships/image" Target="../media/image237.jpe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7.wdp"/><Relationship Id="rId3" Type="http://schemas.openxmlformats.org/officeDocument/2006/relationships/image" Target="../media/image239.png"/><Relationship Id="rId7" Type="http://schemas.microsoft.com/office/2007/relationships/hdphoto" Target="../media/hdphoto33.wdp"/><Relationship Id="rId12" Type="http://schemas.microsoft.com/office/2007/relationships/hdphoto" Target="../media/hdphoto36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0.png"/><Relationship Id="rId11" Type="http://schemas.microsoft.com/office/2007/relationships/hdphoto" Target="../media/hdphoto35.wdp"/><Relationship Id="rId5" Type="http://schemas.openxmlformats.org/officeDocument/2006/relationships/hyperlink" Target="https://www.google.com/imgres?imgurl=https%3A%2F%2Fwww.mouser.tw%2Fimages%2Fsharpmicroelectronics%2Flrg%2FGP2Y0A41SK0F_DSL.jpg&amp;imgrefurl=https%3A%2F%2Fwww.mouser.tw%2FProductDetail%2FSharp-Microelectronics%2FGP2Y0A41SK0F%3Fqs%3D2FIyTMJ0hNntc9zAbfAZXg%253D%253D&amp;tbnid=e9c-mga_4YujeM&amp;vet=12ahUKEwiD9J_co939AhVZaN4KHbC9BhkQMygDegUIARChAg..i&amp;docid=HnAF3gSgitSU2M&amp;w=500&amp;h=500&amp;q=GP2Y0A41SK0F&amp;client=firefox-b-d&amp;ved=2ahUKEwiD9J_co939AhVZaN4KHbC9BhkQMygDegUIARChAg" TargetMode="External"/><Relationship Id="rId10" Type="http://schemas.openxmlformats.org/officeDocument/2006/relationships/image" Target="../media/image241.png"/><Relationship Id="rId4" Type="http://schemas.microsoft.com/office/2007/relationships/hdphoto" Target="../media/hdphoto32.wdp"/><Relationship Id="rId9" Type="http://schemas.openxmlformats.org/officeDocument/2006/relationships/hyperlink" Target="https://www.google.com/imgres?imgurl=https%3A%2F%2Fwww.mouser.tw%2Fimages%2Fsharpmicroelectronics%2Fimages%2Fgp2y.jpg&amp;imgrefurl=https%3A%2F%2Fwww.mouser.tw%2FProductDetail%2FSharp-Microelectronics%2FGP2Y0A02YK0F%3Fqs%3DMM18jlBWX8qC7UnhtElHww%253D%253D&amp;tbnid=Ds9leDuoFQREGM&amp;vet=12ahUKEwjtqYaVpN39AhWYdHAKHVcMDQEQMygEegUIARCxAg..i&amp;docid=_O5ISS3wwZ1ZyM&amp;w=150&amp;h=120&amp;q=GP2Y0A02YK0F&amp;client=firefox-b-d&amp;ved=2ahUKEwjtqYaVpN39AhWYdHAKHVcMDQEQMygEegUIARCxA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jp.sharp%2Fproducts%2Fdevice%2Flineup%2Fselection%2Fopto%2Fhaca%2Fdiagram.html&amp;psig=AOvVaw168Ied-Bzr072pw3Q_gbK3&amp;ust=1678947655152000&amp;source=images&amp;cd=vfe&amp;ved=0CBAQjRxqFwoTCLjHxcal3f0CFQAAAAAdAAAAABAJ" TargetMode="External"/><Relationship Id="rId7" Type="http://schemas.openxmlformats.org/officeDocument/2006/relationships/image" Target="../media/image24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3.gif"/><Relationship Id="rId5" Type="http://schemas.microsoft.com/office/2007/relationships/hdphoto" Target="../media/hdphoto38.wdp"/><Relationship Id="rId4" Type="http://schemas.openxmlformats.org/officeDocument/2006/relationships/image" Target="../media/image24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48.png"/><Relationship Id="rId18" Type="http://schemas.microsoft.com/office/2007/relationships/hdphoto" Target="../media/hdphoto41.wdp"/><Relationship Id="rId3" Type="http://schemas.openxmlformats.org/officeDocument/2006/relationships/image" Target="../media/image173.png"/><Relationship Id="rId21" Type="http://schemas.openxmlformats.org/officeDocument/2006/relationships/image" Target="../media/image253.png"/><Relationship Id="rId7" Type="http://schemas.openxmlformats.org/officeDocument/2006/relationships/image" Target="../media/image117.jpg"/><Relationship Id="rId12" Type="http://schemas.openxmlformats.org/officeDocument/2006/relationships/image" Target="../media/image247.png"/><Relationship Id="rId17" Type="http://schemas.openxmlformats.org/officeDocument/2006/relationships/image" Target="../media/image251.png"/><Relationship Id="rId2" Type="http://schemas.openxmlformats.org/officeDocument/2006/relationships/notesSlide" Target="../notesSlides/notesSlide55.xml"/><Relationship Id="rId16" Type="http://schemas.microsoft.com/office/2007/relationships/hdphoto" Target="../media/hdphoto40.wdp"/><Relationship Id="rId20" Type="http://schemas.microsoft.com/office/2007/relationships/hdphoto" Target="../media/hdphoto4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246.png"/><Relationship Id="rId5" Type="http://schemas.openxmlformats.org/officeDocument/2006/relationships/image" Target="../media/image125.jpeg"/><Relationship Id="rId15" Type="http://schemas.openxmlformats.org/officeDocument/2006/relationships/image" Target="../media/image250.png"/><Relationship Id="rId10" Type="http://schemas.microsoft.com/office/2007/relationships/hdphoto" Target="../media/hdphoto39.wdp"/><Relationship Id="rId19" Type="http://schemas.openxmlformats.org/officeDocument/2006/relationships/image" Target="../media/image252.png"/><Relationship Id="rId4" Type="http://schemas.openxmlformats.org/officeDocument/2006/relationships/image" Target="../media/image124.jpeg"/><Relationship Id="rId9" Type="http://schemas.openxmlformats.org/officeDocument/2006/relationships/image" Target="../media/image245.png"/><Relationship Id="rId14" Type="http://schemas.openxmlformats.org/officeDocument/2006/relationships/image" Target="../media/image249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254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4.wdp"/><Relationship Id="rId5" Type="http://schemas.openxmlformats.org/officeDocument/2006/relationships/image" Target="../media/image252.png"/><Relationship Id="rId10" Type="http://schemas.microsoft.com/office/2007/relationships/hdphoto" Target="../media/hdphoto46.wdp"/><Relationship Id="rId4" Type="http://schemas.microsoft.com/office/2007/relationships/hdphoto" Target="../media/hdphoto43.wdp"/><Relationship Id="rId9" Type="http://schemas.openxmlformats.org/officeDocument/2006/relationships/image" Target="../media/image25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258.jpeg"/><Relationship Id="rId18" Type="http://schemas.openxmlformats.org/officeDocument/2006/relationships/hyperlink" Target="https://www.google.com/url?sa=i&amp;url=https%3A%2F%2Fwww.codrey.com%2Felectronics%2Fconsumer-electronics-applications%2F&amp;psig=AOvVaw0wge5sDnm8g0SGHqUIGk3W&amp;ust=1678774507448000&amp;source=images&amp;cd=vfe&amp;ved=0CBAQjRxqFwoTCOjFrcOg2P0CFQAAAAAdAAAAABAJ" TargetMode="External"/><Relationship Id="rId3" Type="http://schemas.openxmlformats.org/officeDocument/2006/relationships/image" Target="../media/image173.png"/><Relationship Id="rId7" Type="http://schemas.openxmlformats.org/officeDocument/2006/relationships/image" Target="../media/image126.jpeg"/><Relationship Id="rId12" Type="http://schemas.openxmlformats.org/officeDocument/2006/relationships/hyperlink" Target="https://www.google.com/url?sa=i&amp;url=https%3A%2F%2Fwww.amazon.com%2FMolekule-Technology-Allergens-Pollutants-Professional%2Fdp%2FB08J9J396N&amp;psig=AOvVaw376i3hD0PRytGTLkFO4a5J&amp;ust=1678774342473000&amp;source=images&amp;cd=vfe&amp;ved=0CBAQjRxqFwoTCIC0zfSf2P0CFQAAAAAdAAAAABAF" TargetMode="External"/><Relationship Id="rId17" Type="http://schemas.openxmlformats.org/officeDocument/2006/relationships/image" Target="../media/image260.jpeg"/><Relationship Id="rId2" Type="http://schemas.openxmlformats.org/officeDocument/2006/relationships/notesSlide" Target="../notesSlides/notesSlide57.xml"/><Relationship Id="rId16" Type="http://schemas.openxmlformats.org/officeDocument/2006/relationships/hyperlink" Target="https://www.google.com/url?sa=i&amp;url=https%3A%2F%2Fwww.amazon.com%2FGZAIR-Temperature-Humidity-Controller-Function%2Fdp%2FB09NXG77J3&amp;psig=AOvVaw1ecZZ3395hDKEssmDloD6j&amp;ust=1678774442890000&amp;source=images&amp;cd=vfe&amp;ved=0CBAQjRxqFwoTCMiS56Sg2P0CFQAAAAAdAAAAABAX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11" Type="http://schemas.openxmlformats.org/officeDocument/2006/relationships/image" Target="../media/image257.gif"/><Relationship Id="rId5" Type="http://schemas.openxmlformats.org/officeDocument/2006/relationships/image" Target="../media/image124.jpeg"/><Relationship Id="rId15" Type="http://schemas.openxmlformats.org/officeDocument/2006/relationships/image" Target="../media/image259.jpeg"/><Relationship Id="rId10" Type="http://schemas.openxmlformats.org/officeDocument/2006/relationships/image" Target="../media/image256.gif"/><Relationship Id="rId19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118.png"/><Relationship Id="rId14" Type="http://schemas.openxmlformats.org/officeDocument/2006/relationships/hyperlink" Target="https://www.google.com/url?sa=i&amp;url=https%3A%2F%2Fwww.dreamstime.com%2Fhome-ventilation-system-as-air-temperature-climate-exchanger-outline-concept-scheme-fresh-stale-flow-appliance-house-image208504373&amp;psig=AOvVaw2t7C9fpl7Fe0Jxzcacjyfc&amp;ust=1678774400009000&amp;source=images&amp;cd=vfe&amp;ved=0CBAQjRxqFwoTCPC1iJCg2P0CFQAAAAAdAAAAABAE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8.wdp"/><Relationship Id="rId5" Type="http://schemas.openxmlformats.org/officeDocument/2006/relationships/image" Target="../media/image263.png"/><Relationship Id="rId4" Type="http://schemas.microsoft.com/office/2007/relationships/hdphoto" Target="../media/hdphoto47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69.jpeg"/><Relationship Id="rId18" Type="http://schemas.openxmlformats.org/officeDocument/2006/relationships/image" Target="../media/image272.png"/><Relationship Id="rId3" Type="http://schemas.openxmlformats.org/officeDocument/2006/relationships/image" Target="../media/image173.png"/><Relationship Id="rId21" Type="http://schemas.microsoft.com/office/2007/relationships/hdphoto" Target="../media/hdphoto50.wdp"/><Relationship Id="rId7" Type="http://schemas.openxmlformats.org/officeDocument/2006/relationships/image" Target="../media/image117.jpg"/><Relationship Id="rId12" Type="http://schemas.openxmlformats.org/officeDocument/2006/relationships/image" Target="../media/image268.png"/><Relationship Id="rId17" Type="http://schemas.openxmlformats.org/officeDocument/2006/relationships/hyperlink" Target="https://www.google.com/url?sa=i&amp;url=https%3A%2F%2Fwww.mouser.tw%2FProductDetail%2FSharp-Microelectronics%2FGP1S52VJ000F%3Fqs%3DbgJ5QXnU1LTiO7mibik5wQ%253D%253D&amp;psig=AOvVaw0ZxcvQntnNYBXt7dzasgDV&amp;ust=1678776374022000&amp;source=images&amp;cd=vfe&amp;ved=0CBAQjRxqFwoTCKi8mL2n2P0CFQAAAAAdAAAAABAE" TargetMode="External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71.gif"/><Relationship Id="rId20" Type="http://schemas.openxmlformats.org/officeDocument/2006/relationships/image" Target="../media/image2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267.jpeg"/><Relationship Id="rId5" Type="http://schemas.openxmlformats.org/officeDocument/2006/relationships/image" Target="../media/image125.jpeg"/><Relationship Id="rId15" Type="http://schemas.openxmlformats.org/officeDocument/2006/relationships/image" Target="../media/image270.jpeg"/><Relationship Id="rId23" Type="http://schemas.microsoft.com/office/2007/relationships/hdphoto" Target="../media/hdphoto51.wdp"/><Relationship Id="rId10" Type="http://schemas.openxmlformats.org/officeDocument/2006/relationships/image" Target="../media/image266.jpeg"/><Relationship Id="rId19" Type="http://schemas.microsoft.com/office/2007/relationships/hdphoto" Target="../media/hdphoto49.wdp"/><Relationship Id="rId4" Type="http://schemas.openxmlformats.org/officeDocument/2006/relationships/image" Target="../media/image124.jpeg"/><Relationship Id="rId9" Type="http://schemas.openxmlformats.org/officeDocument/2006/relationships/image" Target="../media/image265.png"/><Relationship Id="rId14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22" Type="http://schemas.openxmlformats.org/officeDocument/2006/relationships/image" Target="../media/image2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6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5.gif"/><Relationship Id="rId5" Type="http://schemas.microsoft.com/office/2007/relationships/hdphoto" Target="../media/hdphoto53.wdp"/><Relationship Id="rId4" Type="http://schemas.microsoft.com/office/2007/relationships/hdphoto" Target="../media/hdphoto52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8.png"/><Relationship Id="rId7" Type="http://schemas.openxmlformats.org/officeDocument/2006/relationships/hyperlink" Target="https://www.google.com/url?sa=i&amp;url=https%3A%2F%2Fwww.mouser.tw%2FProductDetail%2FSharp-Microelectronics%2FGP1A57HRJ00F%3Fqs%3DbgJ5QXnU1LTpUr5Jbs6P8Q%253D%253D&amp;psig=AOvVaw0NLCwUFvDz74owpmnv-kwd&amp;ust=1679640242331000&amp;source=images&amp;cd=vfe&amp;ved=0CBAQjRxqFwoTCPD449G58f0CFQAAAAAdAAAAABAM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9.jpeg"/><Relationship Id="rId5" Type="http://schemas.openxmlformats.org/officeDocument/2006/relationships/hyperlink" Target="https://www.google.com/imgres?imgurl=https%3A%2F%2Fsigma.octopart.com%2F32045266%2Fimage%2FSharp-Microelectronics-GP1A51HRJ00F.jpg&amp;tbnid=JpSNoognKccL1M&amp;vet=10CBQQxiAoAmoXChMIyL_9ubnx_QIVAAAAAB0AAAAAEAc..i&amp;imgrefurl=https%3A%2F%2Foctopart.com%2Fgp1a51hrj00f-sharp-40030198&amp;docid=OnIQ21A7wWa69M&amp;w=209&amp;h=200&amp;itg=1&amp;q=GP1A51HRJ00F&amp;client=firefox-b-d&amp;ved=0CBQQxiAoAmoXChMIyL_9ubnx_QIVAAAAAB0AAAAAEAc" TargetMode="External"/><Relationship Id="rId4" Type="http://schemas.microsoft.com/office/2007/relationships/hdphoto" Target="../media/hdphoto54.wdp"/><Relationship Id="rId9" Type="http://schemas.microsoft.com/office/2007/relationships/hdphoto" Target="../media/hdphoto55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67.jpeg"/><Relationship Id="rId3" Type="http://schemas.openxmlformats.org/officeDocument/2006/relationships/image" Target="../media/image173.png"/><Relationship Id="rId7" Type="http://schemas.openxmlformats.org/officeDocument/2006/relationships/image" Target="../media/image117.jpg"/><Relationship Id="rId12" Type="http://schemas.openxmlformats.org/officeDocument/2006/relationships/image" Target="../media/image283.jpeg"/><Relationship Id="rId17" Type="http://schemas.openxmlformats.org/officeDocument/2006/relationships/image" Target="../media/image270.jpeg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282.gif"/><Relationship Id="rId5" Type="http://schemas.openxmlformats.org/officeDocument/2006/relationships/image" Target="../media/image125.jpeg"/><Relationship Id="rId15" Type="http://schemas.openxmlformats.org/officeDocument/2006/relationships/image" Target="../media/image269.jpeg"/><Relationship Id="rId10" Type="http://schemas.microsoft.com/office/2007/relationships/hdphoto" Target="../media/hdphoto56.wdp"/><Relationship Id="rId4" Type="http://schemas.openxmlformats.org/officeDocument/2006/relationships/image" Target="../media/image124.jpeg"/><Relationship Id="rId9" Type="http://schemas.openxmlformats.org/officeDocument/2006/relationships/image" Target="../media/image281.png"/><Relationship Id="rId14" Type="http://schemas.openxmlformats.org/officeDocument/2006/relationships/image" Target="../media/image2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gif"/><Relationship Id="rId7" Type="http://schemas.microsoft.com/office/2007/relationships/hdphoto" Target="../media/hdphoto58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6.png"/><Relationship Id="rId5" Type="http://schemas.microsoft.com/office/2007/relationships/hdphoto" Target="../media/hdphoto57.wdp"/><Relationship Id="rId4" Type="http://schemas.openxmlformats.org/officeDocument/2006/relationships/image" Target="../media/image285.pn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13" Type="http://schemas.openxmlformats.org/officeDocument/2006/relationships/image" Target="../media/image292.png"/><Relationship Id="rId18" Type="http://schemas.microsoft.com/office/2007/relationships/hdphoto" Target="../media/hdphoto67.wdp"/><Relationship Id="rId3" Type="http://schemas.openxmlformats.org/officeDocument/2006/relationships/image" Target="../media/image287.gif"/><Relationship Id="rId7" Type="http://schemas.openxmlformats.org/officeDocument/2006/relationships/image" Target="../media/image289.png"/><Relationship Id="rId12" Type="http://schemas.microsoft.com/office/2007/relationships/hdphoto" Target="../media/hdphoto63.wdp"/><Relationship Id="rId17" Type="http://schemas.microsoft.com/office/2007/relationships/hdphoto" Target="../media/hdphoto66.wdp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9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0.wdp"/><Relationship Id="rId11" Type="http://schemas.openxmlformats.org/officeDocument/2006/relationships/image" Target="../media/image291.png"/><Relationship Id="rId5" Type="http://schemas.microsoft.com/office/2007/relationships/hdphoto" Target="../media/hdphoto59.wdp"/><Relationship Id="rId15" Type="http://schemas.microsoft.com/office/2007/relationships/hdphoto" Target="../media/hdphoto65.wdp"/><Relationship Id="rId10" Type="http://schemas.microsoft.com/office/2007/relationships/hdphoto" Target="../media/hdphoto62.wdp"/><Relationship Id="rId19" Type="http://schemas.microsoft.com/office/2007/relationships/hdphoto" Target="../media/hdphoto68.wdp"/><Relationship Id="rId4" Type="http://schemas.openxmlformats.org/officeDocument/2006/relationships/image" Target="../media/image288.png"/><Relationship Id="rId9" Type="http://schemas.openxmlformats.org/officeDocument/2006/relationships/image" Target="../media/image290.png"/><Relationship Id="rId14" Type="http://schemas.microsoft.com/office/2007/relationships/hdphoto" Target="../media/hdphoto64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0.wdp"/><Relationship Id="rId5" Type="http://schemas.openxmlformats.org/officeDocument/2006/relationships/image" Target="../media/image300.png"/><Relationship Id="rId4" Type="http://schemas.microsoft.com/office/2007/relationships/hdphoto" Target="../media/hdphoto69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1.wdp"/><Relationship Id="rId5" Type="http://schemas.openxmlformats.org/officeDocument/2006/relationships/image" Target="../media/image300.png"/><Relationship Id="rId4" Type="http://schemas.microsoft.com/office/2007/relationships/hdphoto" Target="../media/hdphoto69.wdp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1.png"/><Relationship Id="rId5" Type="http://schemas.microsoft.com/office/2007/relationships/hdphoto" Target="../media/hdphoto72.wdp"/><Relationship Id="rId4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3.wdp"/><Relationship Id="rId4" Type="http://schemas.openxmlformats.org/officeDocument/2006/relationships/image" Target="../media/image300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3.wdp"/><Relationship Id="rId4" Type="http://schemas.openxmlformats.org/officeDocument/2006/relationships/image" Target="../media/image300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3.wdp"/><Relationship Id="rId4" Type="http://schemas.openxmlformats.org/officeDocument/2006/relationships/image" Target="../media/image30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microsoft.com/office/2007/relationships/hdphoto" Target="../media/hdphoto75.wdp"/><Relationship Id="rId18" Type="http://schemas.openxmlformats.org/officeDocument/2006/relationships/image" Target="../media/image314.png"/><Relationship Id="rId3" Type="http://schemas.openxmlformats.org/officeDocument/2006/relationships/image" Target="../media/image302.png"/><Relationship Id="rId21" Type="http://schemas.microsoft.com/office/2007/relationships/hdphoto" Target="../media/hdphoto78.wdp"/><Relationship Id="rId7" Type="http://schemas.openxmlformats.org/officeDocument/2006/relationships/image" Target="../media/image306.png"/><Relationship Id="rId12" Type="http://schemas.openxmlformats.org/officeDocument/2006/relationships/image" Target="../media/image310.png"/><Relationship Id="rId17" Type="http://schemas.microsoft.com/office/2007/relationships/hdphoto" Target="../media/hdphoto76.wdp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313.png"/><Relationship Id="rId20" Type="http://schemas.openxmlformats.org/officeDocument/2006/relationships/image" Target="../media/image3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5.png"/><Relationship Id="rId11" Type="http://schemas.openxmlformats.org/officeDocument/2006/relationships/image" Target="../media/image309.png"/><Relationship Id="rId5" Type="http://schemas.openxmlformats.org/officeDocument/2006/relationships/image" Target="../media/image304.png"/><Relationship Id="rId15" Type="http://schemas.openxmlformats.org/officeDocument/2006/relationships/image" Target="../media/image312.png"/><Relationship Id="rId10" Type="http://schemas.microsoft.com/office/2007/relationships/hdphoto" Target="../media/hdphoto74.wdp"/><Relationship Id="rId19" Type="http://schemas.microsoft.com/office/2007/relationships/hdphoto" Target="../media/hdphoto77.wdp"/><Relationship Id="rId4" Type="http://schemas.openxmlformats.org/officeDocument/2006/relationships/image" Target="../media/image303.jpg"/><Relationship Id="rId9" Type="http://schemas.openxmlformats.org/officeDocument/2006/relationships/image" Target="../media/image308.png"/><Relationship Id="rId14" Type="http://schemas.openxmlformats.org/officeDocument/2006/relationships/image" Target="../media/image311.pn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81.wdp"/><Relationship Id="rId13" Type="http://schemas.openxmlformats.org/officeDocument/2006/relationships/image" Target="../media/image323.png"/><Relationship Id="rId18" Type="http://schemas.microsoft.com/office/2007/relationships/hdphoto" Target="../media/hdphoto82.wdp"/><Relationship Id="rId26" Type="http://schemas.microsoft.com/office/2007/relationships/hdphoto" Target="../media/hdphoto86.wdp"/><Relationship Id="rId3" Type="http://schemas.openxmlformats.org/officeDocument/2006/relationships/image" Target="../media/image316.png"/><Relationship Id="rId21" Type="http://schemas.openxmlformats.org/officeDocument/2006/relationships/image" Target="../media/image329.png"/><Relationship Id="rId7" Type="http://schemas.openxmlformats.org/officeDocument/2006/relationships/image" Target="../media/image318.png"/><Relationship Id="rId12" Type="http://schemas.openxmlformats.org/officeDocument/2006/relationships/image" Target="../media/image322.png"/><Relationship Id="rId17" Type="http://schemas.openxmlformats.org/officeDocument/2006/relationships/image" Target="../media/image327.png"/><Relationship Id="rId25" Type="http://schemas.openxmlformats.org/officeDocument/2006/relationships/image" Target="../media/image331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326.png"/><Relationship Id="rId20" Type="http://schemas.microsoft.com/office/2007/relationships/hdphoto" Target="../media/hdphoto83.wdp"/><Relationship Id="rId29" Type="http://schemas.openxmlformats.org/officeDocument/2006/relationships/image" Target="../media/image3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80.wdp"/><Relationship Id="rId11" Type="http://schemas.openxmlformats.org/officeDocument/2006/relationships/image" Target="../media/image321.png"/><Relationship Id="rId24" Type="http://schemas.microsoft.com/office/2007/relationships/hdphoto" Target="../media/hdphoto85.wdp"/><Relationship Id="rId5" Type="http://schemas.openxmlformats.org/officeDocument/2006/relationships/image" Target="../media/image317.png"/><Relationship Id="rId15" Type="http://schemas.openxmlformats.org/officeDocument/2006/relationships/image" Target="../media/image325.png"/><Relationship Id="rId23" Type="http://schemas.openxmlformats.org/officeDocument/2006/relationships/image" Target="../media/image330.png"/><Relationship Id="rId28" Type="http://schemas.openxmlformats.org/officeDocument/2006/relationships/image" Target="../media/image333.png"/><Relationship Id="rId10" Type="http://schemas.openxmlformats.org/officeDocument/2006/relationships/image" Target="../media/image320.png"/><Relationship Id="rId19" Type="http://schemas.openxmlformats.org/officeDocument/2006/relationships/image" Target="../media/image328.png"/><Relationship Id="rId31" Type="http://schemas.openxmlformats.org/officeDocument/2006/relationships/image" Target="../media/image336.jpg"/><Relationship Id="rId4" Type="http://schemas.microsoft.com/office/2007/relationships/hdphoto" Target="../media/hdphoto79.wdp"/><Relationship Id="rId9" Type="http://schemas.openxmlformats.org/officeDocument/2006/relationships/image" Target="../media/image319.gif"/><Relationship Id="rId14" Type="http://schemas.openxmlformats.org/officeDocument/2006/relationships/image" Target="../media/image324.png"/><Relationship Id="rId22" Type="http://schemas.microsoft.com/office/2007/relationships/hdphoto" Target="../media/hdphoto84.wdp"/><Relationship Id="rId27" Type="http://schemas.openxmlformats.org/officeDocument/2006/relationships/image" Target="../media/image332.png"/><Relationship Id="rId30" Type="http://schemas.openxmlformats.org/officeDocument/2006/relationships/image" Target="../media/image3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65793-D4D1-184C-9898-8E695E43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0" y="1253908"/>
            <a:ext cx="8604600" cy="1864678"/>
          </a:xfrm>
        </p:spPr>
        <p:txBody>
          <a:bodyPr>
            <a:noAutofit/>
          </a:bodyPr>
          <a:lstStyle/>
          <a:p>
            <a:r>
              <a:rPr lang="en-US" altLang="zh-TW" sz="3200" b="0" dirty="0">
                <a:cs typeface="Calibri" panose="020F0502020204030204" pitchFamily="34" charset="0"/>
              </a:rPr>
              <a:t>Introduction of Socle Technology</a:t>
            </a:r>
            <a:endParaRPr lang="zh-TW" altLang="en-US" sz="3200" b="0" dirty="0">
              <a:cs typeface="Calibri" panose="020F050202020403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8EF71B-9F92-F545-88DE-D3A9AE91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50" y="3253338"/>
            <a:ext cx="8439850" cy="771941"/>
          </a:xfrm>
        </p:spPr>
        <p:txBody>
          <a:bodyPr>
            <a:normAutofit/>
          </a:bodyPr>
          <a:lstStyle/>
          <a:p>
            <a:r>
              <a:rPr lang="en-US" altLang="zh-TW" sz="1200" dirty="0">
                <a:cs typeface="Calibri" panose="020F0502020204030204" pitchFamily="34" charset="0"/>
              </a:rPr>
              <a:t>Presenter:</a:t>
            </a:r>
          </a:p>
          <a:p>
            <a:fld id="{AA173E6E-16D5-4999-8C64-9F5144825806}" type="datetime1">
              <a:rPr lang="en-US" altLang="zh-TW" sz="1200">
                <a:cs typeface="Calibri" panose="020F0502020204030204" pitchFamily="34" charset="0"/>
              </a:rPr>
              <a:pPr/>
              <a:t>1/19/24</a:t>
            </a:fld>
            <a:endParaRPr lang="en-US" altLang="zh-TW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0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Service Overview: ONE STOP SHOPPING SERVICE</a:t>
            </a:r>
            <a:endParaRPr kumimoji="1"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5964F25-E5E7-04F3-692B-DD2B5D4955C3}"/>
              </a:ext>
            </a:extLst>
          </p:cNvPr>
          <p:cNvGrpSpPr/>
          <p:nvPr/>
        </p:nvGrpSpPr>
        <p:grpSpPr>
          <a:xfrm>
            <a:off x="536630" y="851520"/>
            <a:ext cx="8094803" cy="3687513"/>
            <a:chOff x="131890" y="665636"/>
            <a:chExt cx="8904283" cy="4056265"/>
          </a:xfrm>
        </p:grpSpPr>
        <p:sp>
          <p:nvSpPr>
            <p:cNvPr id="32" name="矩形 31"/>
            <p:cNvSpPr/>
            <p:nvPr/>
          </p:nvSpPr>
          <p:spPr>
            <a:xfrm>
              <a:off x="7624940" y="1251679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402424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5598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 Design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31890" y="4377127"/>
              <a:ext cx="8598453" cy="344774"/>
            </a:xfrm>
            <a:prstGeom prst="roundRect">
              <a:avLst>
                <a:gd name="adj" fmla="val 50000"/>
              </a:avLst>
            </a:prstGeom>
            <a:solidFill>
              <a:srgbClr val="004990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Interface Levels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5122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5479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BE Design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725360" y="1251683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GDSII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45241" y="1251684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向右箭號 2"/>
            <p:cNvSpPr/>
            <p:nvPr/>
          </p:nvSpPr>
          <p:spPr>
            <a:xfrm>
              <a:off x="165698" y="757912"/>
              <a:ext cx="8870475" cy="960433"/>
            </a:xfrm>
            <a:prstGeom prst="rightArrow">
              <a:avLst>
                <a:gd name="adj1" fmla="val 65608"/>
                <a:gd name="adj2" fmla="val 74500"/>
              </a:avLst>
            </a:prstGeom>
            <a:gradFill flip="none" rotWithShape="1">
              <a:gsLst>
                <a:gs pos="0">
                  <a:schemeClr val="accent4"/>
                </a:gs>
                <a:gs pos="43000">
                  <a:schemeClr val="bg1">
                    <a:lumMod val="85000"/>
                  </a:schemeClr>
                </a:gs>
                <a:gs pos="42000">
                  <a:srgbClr val="FFC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左-右雙向箭號 3"/>
            <p:cNvSpPr/>
            <p:nvPr/>
          </p:nvSpPr>
          <p:spPr>
            <a:xfrm>
              <a:off x="285600" y="1806308"/>
              <a:ext cx="3373126" cy="864000"/>
            </a:xfrm>
            <a:prstGeom prst="leftRightArrow">
              <a:avLst>
                <a:gd name="adj1" fmla="val 56940"/>
                <a:gd name="adj2" fmla="val 7805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Design Service:</a:t>
              </a:r>
              <a:r>
                <a:rPr lang="zh-TW" alt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SoC-ImP®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08019" y="982042"/>
              <a:ext cx="356077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Implementation &amp;</a:t>
              </a:r>
            </a:p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39600" y="1084239"/>
              <a:ext cx="3187044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左-右雙向箭號 16"/>
            <p:cNvSpPr/>
            <p:nvPr/>
          </p:nvSpPr>
          <p:spPr>
            <a:xfrm>
              <a:off x="3945241" y="1804020"/>
              <a:ext cx="2143108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Turnkey Service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3952498" y="2825618"/>
              <a:ext cx="2148623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GDSII-to-Chip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五邊形 18"/>
            <p:cNvSpPr/>
            <p:nvPr/>
          </p:nvSpPr>
          <p:spPr>
            <a:xfrm>
              <a:off x="3952498" y="3264094"/>
              <a:ext cx="1212623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 T/O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五邊形 19"/>
            <p:cNvSpPr/>
            <p:nvPr/>
          </p:nvSpPr>
          <p:spPr>
            <a:xfrm>
              <a:off x="3945242" y="3702569"/>
              <a:ext cx="121988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Shuttle T/O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31890" y="667587"/>
              <a:ext cx="1008993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  <a:endParaRPr lang="zh-TW" altLang="en-US" sz="10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457314" y="665636"/>
              <a:ext cx="826219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zh-TW" altLang="en-US" sz="10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1512736" y="2825619"/>
              <a:ext cx="2432505" cy="726476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RTL/Netlist-to-GDSII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622749" y="4430744"/>
              <a:ext cx="2152170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Copyright</a:t>
              </a:r>
              <a:r>
                <a:rPr lang="en-US" altLang="zh-TW" sz="800" b="1" baseline="30000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800" b="1" dirty="0" err="1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Corp </a:t>
              </a:r>
              <a:endParaRPr lang="zh-TW" altLang="en-US" sz="800" b="1" dirty="0">
                <a:solidFill>
                  <a:srgbClr val="2D75B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285599" y="3129190"/>
              <a:ext cx="1202132" cy="54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FE / IP</a:t>
              </a:r>
              <a:r>
                <a:rPr lang="zh-TW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29" name="五邊形 28"/>
            <p:cNvSpPr/>
            <p:nvPr/>
          </p:nvSpPr>
          <p:spPr>
            <a:xfrm>
              <a:off x="5165122" y="3249118"/>
              <a:ext cx="93600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五邊形 29"/>
            <p:cNvSpPr/>
            <p:nvPr/>
          </p:nvSpPr>
          <p:spPr>
            <a:xfrm>
              <a:off x="5165122" y="3707806"/>
              <a:ext cx="93600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CP/FT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五邊形 30"/>
            <p:cNvSpPr/>
            <p:nvPr/>
          </p:nvSpPr>
          <p:spPr>
            <a:xfrm>
              <a:off x="1512737" y="3704857"/>
              <a:ext cx="2432504" cy="28571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IP/Block Hardening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左-右雙向箭號 33"/>
            <p:cNvSpPr/>
            <p:nvPr/>
          </p:nvSpPr>
          <p:spPr>
            <a:xfrm>
              <a:off x="6402425" y="1803689"/>
              <a:ext cx="2158516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 Service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509230" y="969411"/>
              <a:ext cx="1167420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Channel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五邊形 36"/>
            <p:cNvSpPr/>
            <p:nvPr/>
          </p:nvSpPr>
          <p:spPr>
            <a:xfrm>
              <a:off x="6408054" y="3123118"/>
              <a:ext cx="1202132" cy="540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Module Design/MFG</a:t>
              </a:r>
            </a:p>
          </p:txBody>
        </p:sp>
        <p:sp>
          <p:nvSpPr>
            <p:cNvPr id="38" name="五邊形 37"/>
            <p:cNvSpPr/>
            <p:nvPr/>
          </p:nvSpPr>
          <p:spPr>
            <a:xfrm>
              <a:off x="7659405" y="3138094"/>
              <a:ext cx="1202132" cy="540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Sales Channel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790741" y="665637"/>
              <a:ext cx="5608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zh-TW" altLang="en-US" sz="10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43" y="148687"/>
            <a:ext cx="453069" cy="2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</a:t>
            </a:r>
            <a:r>
              <a:rPr kumimoji="1" lang="en-US" altLang="zh-TW" dirty="0" err="1"/>
              <a:t>ImP</a:t>
            </a:r>
            <a:r>
              <a:rPr kumimoji="1" lang="en-US" altLang="zh-TW" dirty="0"/>
              <a:t>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State of Art Solutions for SoC</a:t>
            </a:r>
            <a:endParaRPr kumimoji="1"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7FE8E22-346E-B7C7-50FC-1DBD7629EFE8}"/>
              </a:ext>
            </a:extLst>
          </p:cNvPr>
          <p:cNvGrpSpPr/>
          <p:nvPr/>
        </p:nvGrpSpPr>
        <p:grpSpPr>
          <a:xfrm>
            <a:off x="907776" y="899763"/>
            <a:ext cx="7364454" cy="3638636"/>
            <a:chOff x="539553" y="725879"/>
            <a:chExt cx="8100899" cy="4402749"/>
          </a:xfrm>
        </p:grpSpPr>
        <p:sp>
          <p:nvSpPr>
            <p:cNvPr id="3" name="矩形 2"/>
            <p:cNvSpPr/>
            <p:nvPr/>
          </p:nvSpPr>
          <p:spPr>
            <a:xfrm>
              <a:off x="3988794" y="2499742"/>
              <a:ext cx="1123576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55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Century Gothic"/>
                  <a:ea typeface="微軟正黑體"/>
                </a:rPr>
                <a:t>SoC-ImP</a:t>
              </a:r>
              <a:r>
                <a:rPr lang="en-US" altLang="zh-TW" sz="1400" b="1" baseline="30000" dirty="0">
                  <a:solidFill>
                    <a:prstClr val="white"/>
                  </a:solidFill>
                  <a:latin typeface="Century Gothic"/>
                  <a:ea typeface="微軟正黑體"/>
                  <a:sym typeface="Symbol" pitchFamily="18" charset="2"/>
                </a:rPr>
                <a:t></a:t>
              </a:r>
              <a:endParaRPr lang="en-US" altLang="zh-TW" sz="1400" b="1" baseline="30000" dirty="0">
                <a:solidFill>
                  <a:prstClr val="white"/>
                </a:solidFill>
                <a:latin typeface="Century Gothic"/>
                <a:ea typeface="微軟正黑體"/>
              </a:endParaRPr>
            </a:p>
          </p:txBody>
        </p:sp>
        <p:graphicFrame>
          <p:nvGraphicFramePr>
            <p:cNvPr id="4" name="資料庫圖表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477538"/>
                </p:ext>
              </p:extLst>
            </p:nvPr>
          </p:nvGraphicFramePr>
          <p:xfrm>
            <a:off x="539553" y="725879"/>
            <a:ext cx="8100899" cy="38260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文字方塊 4"/>
            <p:cNvSpPr txBox="1"/>
            <p:nvPr/>
          </p:nvSpPr>
          <p:spPr>
            <a:xfrm>
              <a:off x="911091" y="907294"/>
              <a:ext cx="2773176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Over 700 Silicon Proven; from 250 nm to 5 nm</a:t>
              </a:r>
              <a:endParaRPr lang="zh-TW" altLang="en-US" sz="1200" dirty="0">
                <a:solidFill>
                  <a:prstClr val="black"/>
                </a:solidFill>
                <a:ea typeface="微軟正黑體"/>
                <a:cs typeface="Calibri" panose="020F0502020204030204" pitchFamily="34" charset="0"/>
              </a:endParaRP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Continuous Upgraded</a:t>
              </a:r>
              <a:endParaRPr lang="zh-TW" altLang="en-US" sz="1200" dirty="0">
                <a:solidFill>
                  <a:prstClr val="black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6" name="橢圓 5"/>
            <p:cNvSpPr>
              <a:spLocks noChangeAspect="1"/>
            </p:cNvSpPr>
            <p:nvPr/>
          </p:nvSpPr>
          <p:spPr>
            <a:xfrm>
              <a:off x="4049918" y="2090994"/>
              <a:ext cx="1080168" cy="1080168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軟正黑體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07492" y="2470096"/>
              <a:ext cx="1174923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55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Century Gothic"/>
                  <a:ea typeface="微軟正黑體"/>
                </a:rPr>
                <a:t>SoC-ImP</a:t>
              </a:r>
              <a:r>
                <a:rPr lang="en-US" altLang="zh-TW" sz="1400" b="1" baseline="30000" dirty="0">
                  <a:solidFill>
                    <a:prstClr val="white"/>
                  </a:solidFill>
                  <a:latin typeface="Century Gothic"/>
                  <a:ea typeface="微軟正黑體"/>
                  <a:sym typeface="Symbol" pitchFamily="18" charset="2"/>
                </a:rPr>
                <a:t></a:t>
              </a:r>
              <a:endParaRPr lang="en-US" altLang="zh-TW" sz="1400" b="1" baseline="30000" dirty="0">
                <a:solidFill>
                  <a:prstClr val="white"/>
                </a:solidFill>
                <a:latin typeface="Century Gothic"/>
                <a:ea typeface="微軟正黑體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729543" y="1381335"/>
              <a:ext cx="1404157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Project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Management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System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360524" y="1560348"/>
              <a:ext cx="1256540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Script-Based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Flow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510731" y="3102507"/>
              <a:ext cx="973714" cy="57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Domain</a:t>
              </a:r>
            </a:p>
            <a:p>
              <a:pPr defTabSz="914355"/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Expertise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845046" y="3107027"/>
              <a:ext cx="1346290" cy="57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State of Art</a:t>
              </a:r>
            </a:p>
            <a:p>
              <a:pPr defTabSz="914400"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Technique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987799" y="918359"/>
              <a:ext cx="2451501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Predictable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Controllable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Fast TAT with Quality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03218" y="3441418"/>
              <a:ext cx="2891989" cy="100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Special Hardening Skills on CPU/GPU/VPU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Proven on Tablet, IP Camera, STB, DVR, AP, AI…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988624" y="3570976"/>
              <a:ext cx="2521069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Low Power Technique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Smart Placer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Up to 5 nm Design Flow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549077" y="4644495"/>
              <a:ext cx="4073036" cy="48413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285750" indent="-285750" defTabSz="914355">
                <a:buFont typeface="Arial" panose="020B0604020202020204" pitchFamily="34" charset="0"/>
                <a:buChar char="•"/>
                <a:defRPr sz="120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defRPr>
              </a:lvl1pPr>
            </a:lstStyle>
            <a:p>
              <a:pPr marL="0" indent="0" algn="ctr">
                <a:buNone/>
              </a:pPr>
              <a:r>
                <a:rPr lang="en-US" altLang="zh-TW" sz="2000" b="1" dirty="0">
                  <a:solidFill>
                    <a:srgbClr val="004990"/>
                  </a:solidFill>
                  <a:effectLst>
                    <a:outerShdw blurRad="52576" dist="68134" dir="15721849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Century Gothic" panose="020B0502020202020204" pitchFamily="34" charset="0"/>
                </a:rPr>
                <a:t>State of Art Solutions for SoC</a:t>
              </a:r>
              <a:endParaRPr lang="zh-TW" altLang="en-US" sz="2000" b="1" dirty="0">
                <a:solidFill>
                  <a:srgbClr val="004990"/>
                </a:solidFill>
                <a:effectLst>
                  <a:outerShdw blurRad="52576" dist="68134" dir="15721849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18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SoC-ImP®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Core Technology and Data Flow</a:t>
            </a:r>
            <a:endParaRPr kumimoji="1"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050E49B-DE20-EEF8-0A22-1A5B9A473567}"/>
              </a:ext>
            </a:extLst>
          </p:cNvPr>
          <p:cNvGrpSpPr/>
          <p:nvPr/>
        </p:nvGrpSpPr>
        <p:grpSpPr>
          <a:xfrm>
            <a:off x="469583" y="743752"/>
            <a:ext cx="8169222" cy="3723833"/>
            <a:chOff x="59060" y="557560"/>
            <a:chExt cx="8986145" cy="4096216"/>
          </a:xfrm>
        </p:grpSpPr>
        <p:pic>
          <p:nvPicPr>
            <p:cNvPr id="322" name="圖片 3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13" y="2143549"/>
              <a:ext cx="892556" cy="892556"/>
            </a:xfrm>
            <a:prstGeom prst="rect">
              <a:avLst/>
            </a:prstGeom>
          </p:spPr>
        </p:pic>
        <p:sp>
          <p:nvSpPr>
            <p:cNvPr id="323" name="文字方塊 322"/>
            <p:cNvSpPr txBox="1"/>
            <p:nvPr/>
          </p:nvSpPr>
          <p:spPr>
            <a:xfrm>
              <a:off x="59060" y="3044723"/>
              <a:ext cx="997706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Design Team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(Customer)</a:t>
              </a:r>
              <a:endParaRPr lang="zh-TW" altLang="en-US" sz="1200" b="1" dirty="0">
                <a:solidFill>
                  <a:srgbClr val="004990"/>
                </a:solidFill>
              </a:endParaRPr>
            </a:p>
          </p:txBody>
        </p:sp>
        <p:pic>
          <p:nvPicPr>
            <p:cNvPr id="325" name="圖片 3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3311" y="2165867"/>
              <a:ext cx="831217" cy="831217"/>
            </a:xfrm>
            <a:prstGeom prst="rect">
              <a:avLst/>
            </a:prstGeom>
          </p:spPr>
        </p:pic>
        <p:sp>
          <p:nvSpPr>
            <p:cNvPr id="326" name="文字方塊 325"/>
            <p:cNvSpPr txBox="1"/>
            <p:nvPr/>
          </p:nvSpPr>
          <p:spPr>
            <a:xfrm>
              <a:off x="7992633" y="3017322"/>
              <a:ext cx="1052572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Flow &amp; CAD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Team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(</a:t>
              </a:r>
              <a:r>
                <a:rPr lang="en-US" altLang="zh-TW" sz="1200" b="1" dirty="0" err="1">
                  <a:solidFill>
                    <a:srgbClr val="004990"/>
                  </a:solidFill>
                </a:rPr>
                <a:t>Socle</a:t>
              </a:r>
              <a:r>
                <a:rPr lang="en-US" altLang="zh-TW" sz="1200" b="1" dirty="0">
                  <a:solidFill>
                    <a:srgbClr val="004990"/>
                  </a:solidFill>
                </a:rPr>
                <a:t>)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743075" y="557561"/>
              <a:ext cx="5610224" cy="40962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2802673" y="710564"/>
              <a:ext cx="4244898" cy="17430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1" name="AutoShape 1129"/>
            <p:cNvSpPr>
              <a:spLocks noChangeArrowheads="1"/>
            </p:cNvSpPr>
            <p:nvPr/>
          </p:nvSpPr>
          <p:spPr bwMode="auto">
            <a:xfrm>
              <a:off x="3004642" y="1970497"/>
              <a:ext cx="1283546" cy="358775"/>
            </a:xfrm>
            <a:prstGeom prst="roundRect">
              <a:avLst>
                <a:gd name="adj" fmla="val 0"/>
              </a:avLst>
            </a:prstGeom>
            <a:solidFill>
              <a:srgbClr val="F6AB25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</a:rPr>
                <a:t>Script Generator</a:t>
              </a:r>
            </a:p>
          </p:txBody>
        </p:sp>
        <p:sp>
          <p:nvSpPr>
            <p:cNvPr id="272" name="AutoShape 1130"/>
            <p:cNvSpPr>
              <a:spLocks noChangeArrowheads="1"/>
            </p:cNvSpPr>
            <p:nvPr/>
          </p:nvSpPr>
          <p:spPr bwMode="auto">
            <a:xfrm>
              <a:off x="3004642" y="813895"/>
              <a:ext cx="1283547" cy="358775"/>
            </a:xfrm>
            <a:prstGeom prst="roundRect">
              <a:avLst>
                <a:gd name="adj" fmla="val 0"/>
              </a:avLst>
            </a:prstGeom>
            <a:solidFill>
              <a:srgbClr val="F6AB25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</a:rPr>
                <a:t>Design Constraints</a:t>
              </a:r>
            </a:p>
            <a:p>
              <a:pPr algn="ctr"/>
              <a:r>
                <a:rPr lang="en-US" altLang="zh-TW" sz="1050" b="1" dirty="0">
                  <a:solidFill>
                    <a:schemeClr val="bg1"/>
                  </a:solidFill>
                </a:rPr>
                <a:t>Capture &amp; </a:t>
              </a:r>
              <a:r>
                <a:rPr lang="en-US" altLang="zh-TW" sz="1000" b="1" dirty="0">
                  <a:solidFill>
                    <a:schemeClr val="bg1"/>
                  </a:solidFill>
                </a:rPr>
                <a:t>Generator</a:t>
              </a:r>
              <a:endParaRPr lang="en-US" altLang="zh-TW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88" name="Text Box 1146"/>
            <p:cNvSpPr txBox="1">
              <a:spLocks noChangeArrowheads="1"/>
            </p:cNvSpPr>
            <p:nvPr/>
          </p:nvSpPr>
          <p:spPr bwMode="auto">
            <a:xfrm>
              <a:off x="2195248" y="557560"/>
              <a:ext cx="372409" cy="4096215"/>
            </a:xfrm>
            <a:prstGeom prst="rect">
              <a:avLst/>
            </a:prstGeom>
            <a:solidFill>
              <a:srgbClr val="F6AB25"/>
            </a:solidFill>
            <a:ln>
              <a:noFill/>
            </a:ln>
            <a:effectLst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Process Management &amp; Design Management</a:t>
              </a:r>
            </a:p>
          </p:txBody>
        </p:sp>
        <p:sp>
          <p:nvSpPr>
            <p:cNvPr id="291" name="Rectangle 1149"/>
            <p:cNvSpPr>
              <a:spLocks noChangeArrowheads="1"/>
            </p:cNvSpPr>
            <p:nvPr/>
          </p:nvSpPr>
          <p:spPr bwMode="auto">
            <a:xfrm>
              <a:off x="4727513" y="845223"/>
              <a:ext cx="2120035" cy="14849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96" name="Text Box 1154"/>
            <p:cNvSpPr txBox="1">
              <a:spLocks noChangeArrowheads="1"/>
            </p:cNvSpPr>
            <p:nvPr/>
          </p:nvSpPr>
          <p:spPr bwMode="auto">
            <a:xfrm>
              <a:off x="5842943" y="954766"/>
              <a:ext cx="748355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Methodology &amp; Flow</a:t>
              </a: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Developing</a:t>
              </a: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4823827" y="914510"/>
              <a:ext cx="574745" cy="721346"/>
              <a:chOff x="4938127" y="790685"/>
              <a:chExt cx="574745" cy="721346"/>
            </a:xfrm>
          </p:grpSpPr>
          <p:pic>
            <p:nvPicPr>
              <p:cNvPr id="328" name="圖片 3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9618" y="790685"/>
                <a:ext cx="540000" cy="540000"/>
              </a:xfrm>
              <a:prstGeom prst="rect">
                <a:avLst/>
              </a:prstGeom>
            </p:spPr>
          </p:pic>
          <p:sp>
            <p:nvSpPr>
              <p:cNvPr id="294" name="Text Box 1152"/>
              <p:cNvSpPr txBox="1">
                <a:spLocks noChangeArrowheads="1"/>
              </p:cNvSpPr>
              <p:nvPr/>
            </p:nvSpPr>
            <p:spPr bwMode="auto">
              <a:xfrm>
                <a:off x="4938127" y="1265810"/>
                <a:ext cx="574745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Doc DB</a:t>
                </a:r>
              </a:p>
            </p:txBody>
          </p:sp>
        </p:grpSp>
        <p:sp>
          <p:nvSpPr>
            <p:cNvPr id="81" name="Text Box 1156"/>
            <p:cNvSpPr txBox="1">
              <a:spLocks noChangeArrowheads="1"/>
            </p:cNvSpPr>
            <p:nvPr/>
          </p:nvSpPr>
          <p:spPr bwMode="auto">
            <a:xfrm>
              <a:off x="5845700" y="1697805"/>
              <a:ext cx="748355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Design Process</a:t>
              </a: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Developing</a:t>
              </a:r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4774680" y="1647122"/>
              <a:ext cx="683711" cy="720211"/>
              <a:chOff x="4888980" y="1993197"/>
              <a:chExt cx="683711" cy="720211"/>
            </a:xfrm>
          </p:grpSpPr>
          <p:pic>
            <p:nvPicPr>
              <p:cNvPr id="82" name="圖片 8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7970" y="1993197"/>
                <a:ext cx="540000" cy="540000"/>
              </a:xfrm>
              <a:prstGeom prst="rect">
                <a:avLst/>
              </a:prstGeom>
            </p:spPr>
          </p:pic>
          <p:sp>
            <p:nvSpPr>
              <p:cNvPr id="84" name="Text Box 1152"/>
              <p:cNvSpPr txBox="1">
                <a:spLocks noChangeArrowheads="1"/>
              </p:cNvSpPr>
              <p:nvPr/>
            </p:nvSpPr>
            <p:spPr bwMode="auto">
              <a:xfrm>
                <a:off x="4888980" y="2467187"/>
                <a:ext cx="68371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Script DB</a:t>
                </a: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3003027" y="1272509"/>
              <a:ext cx="1286777" cy="627180"/>
              <a:chOff x="3237916" y="1515450"/>
              <a:chExt cx="1286777" cy="62718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1149"/>
              <p:cNvSpPr>
                <a:spLocks noChangeArrowheads="1"/>
              </p:cNvSpPr>
              <p:nvPr/>
            </p:nvSpPr>
            <p:spPr bwMode="auto">
              <a:xfrm>
                <a:off x="3237916" y="1515450"/>
                <a:ext cx="1283547" cy="5952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10" name="群組 9"/>
              <p:cNvGrpSpPr>
                <a:grpSpLocks noChangeAspect="1"/>
              </p:cNvGrpSpPr>
              <p:nvPr/>
            </p:nvGrpSpPr>
            <p:grpSpPr>
              <a:xfrm>
                <a:off x="3258663" y="1532803"/>
                <a:ext cx="1242053" cy="468000"/>
                <a:chOff x="3056639" y="1252060"/>
                <a:chExt cx="1456663" cy="548864"/>
              </a:xfrm>
              <a:grpFill/>
            </p:grpSpPr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64439" y="1252061"/>
                  <a:ext cx="548863" cy="5488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9" name="圖片 9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11567" y="1252060"/>
                  <a:ext cx="548863" cy="5488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0" name="圖片 9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56639" y="1252060"/>
                  <a:ext cx="548863" cy="548863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03" name="Text Box 1152"/>
              <p:cNvSpPr txBox="1">
                <a:spLocks noChangeArrowheads="1"/>
              </p:cNvSpPr>
              <p:nvPr/>
            </p:nvSpPr>
            <p:spPr bwMode="auto">
              <a:xfrm>
                <a:off x="3270749" y="1896409"/>
                <a:ext cx="1253944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Design Constrain DB</a:t>
                </a: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3017895" y="2733349"/>
              <a:ext cx="1283547" cy="979673"/>
              <a:chOff x="3132195" y="2735350"/>
              <a:chExt cx="1283547" cy="979673"/>
            </a:xfrm>
          </p:grpSpPr>
          <p:sp>
            <p:nvSpPr>
              <p:cNvPr id="108" name="Rectangle 1149"/>
              <p:cNvSpPr>
                <a:spLocks noChangeArrowheads="1"/>
              </p:cNvSpPr>
              <p:nvPr/>
            </p:nvSpPr>
            <p:spPr bwMode="auto">
              <a:xfrm>
                <a:off x="3132195" y="2735350"/>
                <a:ext cx="1283547" cy="9470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7475" y="2782578"/>
                <a:ext cx="720000" cy="720000"/>
              </a:xfrm>
              <a:prstGeom prst="rect">
                <a:avLst/>
              </a:prstGeom>
            </p:spPr>
          </p:pic>
          <p:sp>
            <p:nvSpPr>
              <p:cNvPr id="106" name="Text Box 1152"/>
              <p:cNvSpPr txBox="1">
                <a:spLocks noChangeArrowheads="1"/>
              </p:cNvSpPr>
              <p:nvPr/>
            </p:nvSpPr>
            <p:spPr bwMode="auto">
              <a:xfrm>
                <a:off x="3253415" y="3468802"/>
                <a:ext cx="10483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Working Script</a:t>
                </a:r>
              </a:p>
            </p:txBody>
          </p:sp>
        </p:grpSp>
        <p:sp>
          <p:nvSpPr>
            <p:cNvPr id="87" name="左-右雙向箭號 86"/>
            <p:cNvSpPr/>
            <p:nvPr/>
          </p:nvSpPr>
          <p:spPr>
            <a:xfrm>
              <a:off x="5409530" y="1778464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向左箭號 108"/>
            <p:cNvSpPr/>
            <p:nvPr/>
          </p:nvSpPr>
          <p:spPr>
            <a:xfrm rot="10800000">
              <a:off x="4378094" y="2967108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左-右雙向箭號 118"/>
            <p:cNvSpPr/>
            <p:nvPr/>
          </p:nvSpPr>
          <p:spPr>
            <a:xfrm>
              <a:off x="4320245" y="2004625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左-右雙向箭號 119"/>
            <p:cNvSpPr/>
            <p:nvPr/>
          </p:nvSpPr>
          <p:spPr>
            <a:xfrm>
              <a:off x="5416479" y="1034440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4727513" y="2720418"/>
              <a:ext cx="2188473" cy="1744036"/>
              <a:chOff x="4826573" y="2836719"/>
              <a:chExt cx="2188473" cy="1744036"/>
            </a:xfrm>
          </p:grpSpPr>
          <p:sp>
            <p:nvSpPr>
              <p:cNvPr id="134" name="Rectangle 1149"/>
              <p:cNvSpPr>
                <a:spLocks noChangeArrowheads="1"/>
              </p:cNvSpPr>
              <p:nvPr/>
            </p:nvSpPr>
            <p:spPr bwMode="auto">
              <a:xfrm>
                <a:off x="4826573" y="2836719"/>
                <a:ext cx="2120035" cy="17440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95" name="圖片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010" y="2983153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1721" y="3041517"/>
                <a:ext cx="1229422" cy="1227018"/>
              </a:xfrm>
              <a:prstGeom prst="rect">
                <a:avLst/>
              </a:prstGeom>
            </p:spPr>
          </p:pic>
          <p:pic>
            <p:nvPicPr>
              <p:cNvPr id="111" name="圖片 1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010" y="3739962"/>
                <a:ext cx="540000" cy="540000"/>
              </a:xfrm>
              <a:prstGeom prst="rect">
                <a:avLst/>
              </a:prstGeom>
            </p:spPr>
          </p:pic>
          <p:sp>
            <p:nvSpPr>
              <p:cNvPr id="110" name="Text Box 1152"/>
              <p:cNvSpPr txBox="1">
                <a:spLocks noChangeArrowheads="1"/>
              </p:cNvSpPr>
              <p:nvPr/>
            </p:nvSpPr>
            <p:spPr bwMode="auto">
              <a:xfrm>
                <a:off x="6074750" y="3475025"/>
                <a:ext cx="94029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Lib &amp; SIP DB</a:t>
                </a:r>
              </a:p>
            </p:txBody>
          </p:sp>
          <p:sp>
            <p:nvSpPr>
              <p:cNvPr id="117" name="Text Box 1152"/>
              <p:cNvSpPr txBox="1">
                <a:spLocks noChangeArrowheads="1"/>
              </p:cNvSpPr>
              <p:nvPr/>
            </p:nvSpPr>
            <p:spPr bwMode="auto">
              <a:xfrm>
                <a:off x="6047862" y="4213527"/>
                <a:ext cx="94029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Design DB</a:t>
                </a:r>
              </a:p>
            </p:txBody>
          </p:sp>
          <p:sp>
            <p:nvSpPr>
              <p:cNvPr id="121" name="Text Box 1152"/>
              <p:cNvSpPr txBox="1">
                <a:spLocks noChangeArrowheads="1"/>
              </p:cNvSpPr>
              <p:nvPr/>
            </p:nvSpPr>
            <p:spPr bwMode="auto">
              <a:xfrm>
                <a:off x="4993995" y="4195349"/>
                <a:ext cx="10483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EDA Tools</a:t>
                </a:r>
              </a:p>
            </p:txBody>
          </p:sp>
        </p:grpSp>
        <p:sp>
          <p:nvSpPr>
            <p:cNvPr id="129" name="左-右雙向箭號 128"/>
            <p:cNvSpPr/>
            <p:nvPr/>
          </p:nvSpPr>
          <p:spPr>
            <a:xfrm>
              <a:off x="2594272" y="845223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2954257" y="3772174"/>
              <a:ext cx="1450450" cy="692280"/>
              <a:chOff x="3068557" y="3797035"/>
              <a:chExt cx="1450450" cy="692280"/>
            </a:xfrm>
          </p:grpSpPr>
          <p:sp>
            <p:nvSpPr>
              <p:cNvPr id="58" name="Rectangle 1149"/>
              <p:cNvSpPr>
                <a:spLocks noChangeArrowheads="1"/>
              </p:cNvSpPr>
              <p:nvPr/>
            </p:nvSpPr>
            <p:spPr bwMode="auto">
              <a:xfrm>
                <a:off x="3131632" y="3797035"/>
                <a:ext cx="1285724" cy="6922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23" name="群組 22"/>
              <p:cNvGrpSpPr/>
              <p:nvPr/>
            </p:nvGrpSpPr>
            <p:grpSpPr>
              <a:xfrm>
                <a:off x="3316025" y="3858583"/>
                <a:ext cx="949419" cy="441448"/>
                <a:chOff x="3398830" y="3862626"/>
                <a:chExt cx="949419" cy="441448"/>
              </a:xfrm>
            </p:grpSpPr>
            <p:pic>
              <p:nvPicPr>
                <p:cNvPr id="14" name="圖片 1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8830" y="3862887"/>
                  <a:ext cx="441187" cy="441187"/>
                </a:xfrm>
                <a:prstGeom prst="rect">
                  <a:avLst/>
                </a:prstGeom>
              </p:spPr>
            </p:pic>
            <p:pic>
              <p:nvPicPr>
                <p:cNvPr id="127" name="圖片 12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55573" y="3862626"/>
                  <a:ext cx="441187" cy="441187"/>
                </a:xfrm>
                <a:prstGeom prst="rect">
                  <a:avLst/>
                </a:prstGeom>
              </p:spPr>
            </p:pic>
            <p:pic>
              <p:nvPicPr>
                <p:cNvPr id="128" name="圖片 12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7062" y="3862887"/>
                  <a:ext cx="441187" cy="441187"/>
                </a:xfrm>
                <a:prstGeom prst="rect">
                  <a:avLst/>
                </a:prstGeom>
              </p:spPr>
            </p:pic>
          </p:grpSp>
          <p:sp>
            <p:nvSpPr>
              <p:cNvPr id="131" name="Text Box 1152"/>
              <p:cNvSpPr txBox="1">
                <a:spLocks noChangeArrowheads="1"/>
              </p:cNvSpPr>
              <p:nvPr/>
            </p:nvSpPr>
            <p:spPr bwMode="auto">
              <a:xfrm>
                <a:off x="3068557" y="4230531"/>
                <a:ext cx="145045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Result Reports</a:t>
                </a:r>
              </a:p>
            </p:txBody>
          </p:sp>
        </p:grpSp>
        <p:sp>
          <p:nvSpPr>
            <p:cNvPr id="21" name="左-右雙向箭號圖說文字 20"/>
            <p:cNvSpPr/>
            <p:nvPr/>
          </p:nvSpPr>
          <p:spPr>
            <a:xfrm>
              <a:off x="1048966" y="557561"/>
              <a:ext cx="1116000" cy="4096215"/>
            </a:xfrm>
            <a:prstGeom prst="leftRightArrowCallout">
              <a:avLst>
                <a:gd name="adj1" fmla="val 48119"/>
                <a:gd name="adj2" fmla="val 51892"/>
                <a:gd name="adj3" fmla="val 30247"/>
                <a:gd name="adj4" fmla="val 2507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TW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Design Implementation Interface</a:t>
              </a:r>
            </a:p>
          </p:txBody>
        </p:sp>
        <p:sp>
          <p:nvSpPr>
            <p:cNvPr id="133" name="左-右雙向箭號圖說文字 132"/>
            <p:cNvSpPr/>
            <p:nvPr/>
          </p:nvSpPr>
          <p:spPr>
            <a:xfrm>
              <a:off x="6928860" y="557561"/>
              <a:ext cx="1116000" cy="4096215"/>
            </a:xfrm>
            <a:prstGeom prst="leftRightArrowCallout">
              <a:avLst>
                <a:gd name="adj1" fmla="val 48119"/>
                <a:gd name="adj2" fmla="val 51892"/>
                <a:gd name="adj3" fmla="val 30247"/>
                <a:gd name="adj4" fmla="val 2507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altLang="zh-TW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Design Methodology &amp; Flow Development Interface</a:t>
              </a:r>
            </a:p>
          </p:txBody>
        </p:sp>
        <p:sp>
          <p:nvSpPr>
            <p:cNvPr id="135" name="向左箭號 134"/>
            <p:cNvSpPr/>
            <p:nvPr/>
          </p:nvSpPr>
          <p:spPr>
            <a:xfrm>
              <a:off x="4377254" y="3865829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弧形箭號 (左彎) 2"/>
            <p:cNvSpPr/>
            <p:nvPr/>
          </p:nvSpPr>
          <p:spPr>
            <a:xfrm>
              <a:off x="4362385" y="938692"/>
              <a:ext cx="288000" cy="720000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弧形向右箭號 4"/>
            <p:cNvSpPr/>
            <p:nvPr/>
          </p:nvSpPr>
          <p:spPr>
            <a:xfrm>
              <a:off x="2658482" y="1514199"/>
              <a:ext cx="288000" cy="72000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向下箭號 61"/>
            <p:cNvSpPr/>
            <p:nvPr/>
          </p:nvSpPr>
          <p:spPr>
            <a:xfrm>
              <a:off x="3299487" y="2376501"/>
              <a:ext cx="738832" cy="334026"/>
            </a:xfrm>
            <a:prstGeom prst="downArrow">
              <a:avLst>
                <a:gd name="adj1" fmla="val 48917"/>
                <a:gd name="adj2" fmla="val 533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向左箭號 60"/>
            <p:cNvSpPr/>
            <p:nvPr/>
          </p:nvSpPr>
          <p:spPr>
            <a:xfrm>
              <a:off x="2632227" y="3872264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3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向右箭號 9">
            <a:extLst>
              <a:ext uri="{FF2B5EF4-FFF2-40B4-BE49-F238E27FC236}">
                <a16:creationId xmlns:a16="http://schemas.microsoft.com/office/drawing/2014/main" id="{D0B0F9FC-A510-E302-4294-2EEF24C41732}"/>
              </a:ext>
            </a:extLst>
          </p:cNvPr>
          <p:cNvSpPr/>
          <p:nvPr/>
        </p:nvSpPr>
        <p:spPr>
          <a:xfrm>
            <a:off x="452688" y="3499612"/>
            <a:ext cx="8325552" cy="1625600"/>
          </a:xfrm>
          <a:prstGeom prst="notchedRightArrow">
            <a:avLst/>
          </a:prstGeom>
          <a:gradFill flip="none" rotWithShape="1">
            <a:gsLst>
              <a:gs pos="0">
                <a:srgbClr val="8064A2"/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17400000" lon="0" rev="0"/>
            </a:camera>
            <a:lightRig rig="threePt" dir="t"/>
          </a:scene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SoC-ImP®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Technology Roadmap</a:t>
            </a:r>
            <a:endParaRPr kumimoji="1" lang="zh-TW" altLang="en-US" dirty="0"/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2534420" y="1516560"/>
            <a:ext cx="1764117" cy="442343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aseline="30000" dirty="0">
                <a:solidFill>
                  <a:schemeClr val="bg1"/>
                </a:solidFill>
                <a:latin typeface="Impact" pitchFamily="34" charset="0"/>
                <a:cs typeface="Arial" charset="0"/>
              </a:rPr>
              <a:t>®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2020.12</a:t>
            </a:r>
          </a:p>
        </p:txBody>
      </p: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2553337" y="882088"/>
            <a:ext cx="1742586" cy="575129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12/16nm 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87" name="Rectangle 10"/>
          <p:cNvSpPr>
            <a:spLocks noChangeArrowheads="1"/>
          </p:cNvSpPr>
          <p:nvPr/>
        </p:nvSpPr>
        <p:spPr bwMode="auto">
          <a:xfrm>
            <a:off x="4326055" y="1516560"/>
            <a:ext cx="1764117" cy="442343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="1" dirty="0">
                <a:solidFill>
                  <a:schemeClr val="bg1"/>
                </a:solidFill>
              </a:rPr>
              <a:t>® 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2022.12</a:t>
            </a:r>
          </a:p>
        </p:txBody>
      </p:sp>
      <p:sp>
        <p:nvSpPr>
          <p:cNvPr id="99" name="Text Box 19"/>
          <p:cNvSpPr txBox="1">
            <a:spLocks noChangeArrowheads="1"/>
          </p:cNvSpPr>
          <p:nvPr/>
        </p:nvSpPr>
        <p:spPr bwMode="auto">
          <a:xfrm>
            <a:off x="4326055" y="2435788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latin typeface="Impact" pitchFamily="34" charset="0"/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4327765" y="882088"/>
            <a:ext cx="1764117" cy="575130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7nm 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91" name="Rectangle 14"/>
          <p:cNvSpPr>
            <a:spLocks noChangeArrowheads="1"/>
          </p:cNvSpPr>
          <p:nvPr/>
        </p:nvSpPr>
        <p:spPr bwMode="auto">
          <a:xfrm>
            <a:off x="6128544" y="1516560"/>
            <a:ext cx="1764117" cy="442343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="1" dirty="0">
                <a:solidFill>
                  <a:schemeClr val="bg1"/>
                </a:solidFill>
              </a:rPr>
              <a:t>® 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2023.2H (E)</a:t>
            </a:r>
          </a:p>
        </p:txBody>
      </p:sp>
      <p:sp>
        <p:nvSpPr>
          <p:cNvPr id="92" name="Rectangle 16"/>
          <p:cNvSpPr>
            <a:spLocks noChangeArrowheads="1"/>
          </p:cNvSpPr>
          <p:nvPr/>
        </p:nvSpPr>
        <p:spPr bwMode="auto">
          <a:xfrm>
            <a:off x="6128544" y="882086"/>
            <a:ext cx="1764117" cy="588071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5nm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94" name="Text Box 19"/>
          <p:cNvSpPr txBox="1">
            <a:spLocks noChangeArrowheads="1"/>
          </p:cNvSpPr>
          <p:nvPr/>
        </p:nvSpPr>
        <p:spPr bwMode="auto">
          <a:xfrm>
            <a:off x="2517485" y="2429342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95" name="Rectangle 22"/>
          <p:cNvSpPr>
            <a:spLocks noChangeArrowheads="1"/>
          </p:cNvSpPr>
          <p:nvPr/>
        </p:nvSpPr>
        <p:spPr bwMode="auto">
          <a:xfrm>
            <a:off x="2534420" y="2021521"/>
            <a:ext cx="1764117" cy="324647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28/22/16/12 nm</a:t>
            </a:r>
          </a:p>
        </p:txBody>
      </p:sp>
      <p:sp>
        <p:nvSpPr>
          <p:cNvPr id="100" name="Text Box 19"/>
          <p:cNvSpPr txBox="1">
            <a:spLocks noChangeArrowheads="1"/>
          </p:cNvSpPr>
          <p:nvPr/>
        </p:nvSpPr>
        <p:spPr bwMode="auto">
          <a:xfrm>
            <a:off x="6128544" y="2421478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latin typeface="Impact" pitchFamily="34" charset="0"/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Hierarchical Imp. flow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96" name="Rectangle 23"/>
          <p:cNvSpPr>
            <a:spLocks noChangeArrowheads="1"/>
          </p:cNvSpPr>
          <p:nvPr/>
        </p:nvSpPr>
        <p:spPr bwMode="auto">
          <a:xfrm>
            <a:off x="4326056" y="2022135"/>
            <a:ext cx="1764117" cy="326236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+ 7/6 nm</a:t>
            </a:r>
          </a:p>
        </p:txBody>
      </p:sp>
      <p:sp>
        <p:nvSpPr>
          <p:cNvPr id="97" name="Rectangle 24"/>
          <p:cNvSpPr>
            <a:spLocks noChangeArrowheads="1"/>
          </p:cNvSpPr>
          <p:nvPr/>
        </p:nvSpPr>
        <p:spPr bwMode="auto">
          <a:xfrm>
            <a:off x="6128544" y="2021521"/>
            <a:ext cx="1764117" cy="324647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+5/4 nm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26FA31CA-4518-8285-8A87-86049102B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881939"/>
            <a:ext cx="1426199" cy="575131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Tech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9021B8B-3BF0-5265-E83D-F07D90E7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2421478"/>
            <a:ext cx="1369617" cy="1626572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CE895807-241C-8B0F-35DF-BF2EE748D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6" y="1514865"/>
            <a:ext cx="1426199" cy="432105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&amp;</a:t>
            </a:r>
          </a:p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3B5B5CAF-67C2-C0BB-DA64-67A171A51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2021521"/>
            <a:ext cx="1426199" cy="324647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Node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0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267055" y="594360"/>
            <a:ext cx="7332118" cy="4197096"/>
            <a:chOff x="323529" y="446772"/>
            <a:chExt cx="8352926" cy="4727628"/>
          </a:xfrm>
        </p:grpSpPr>
        <p:grpSp>
          <p:nvGrpSpPr>
            <p:cNvPr id="17" name="群組 16"/>
            <p:cNvGrpSpPr/>
            <p:nvPr/>
          </p:nvGrpSpPr>
          <p:grpSpPr>
            <a:xfrm>
              <a:off x="323529" y="446772"/>
              <a:ext cx="8352926" cy="4727628"/>
              <a:chOff x="323529" y="446772"/>
              <a:chExt cx="8352926" cy="4727628"/>
            </a:xfrm>
          </p:grpSpPr>
          <p:sp>
            <p:nvSpPr>
              <p:cNvPr id="26" name="向下箭號 25"/>
              <p:cNvSpPr/>
              <p:nvPr/>
            </p:nvSpPr>
            <p:spPr>
              <a:xfrm>
                <a:off x="699582" y="446772"/>
                <a:ext cx="1040332" cy="4727628"/>
              </a:xfrm>
              <a:prstGeom prst="downArrow">
                <a:avLst>
                  <a:gd name="adj1" fmla="val 50000"/>
                  <a:gd name="adj2" fmla="val 26772"/>
                </a:avLst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 w="38100" cap="flat" cmpd="thickThin" algn="ctr">
                <a:noFill/>
                <a:prstDash val="solid"/>
              </a:ln>
              <a:effectLst/>
            </p:spPr>
            <p:txBody>
              <a:bodyPr lIns="68589" tIns="34295" rIns="68589" bIns="34295" rtlCol="0" anchor="ctr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軟正黑體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 5"/>
              <p:cNvSpPr>
                <a:spLocks noChangeArrowheads="1"/>
              </p:cNvSpPr>
              <p:nvPr/>
            </p:nvSpPr>
            <p:spPr bwMode="auto">
              <a:xfrm>
                <a:off x="2263543" y="592845"/>
                <a:ext cx="2697707" cy="654571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Aggressive Synthesis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Coding Purification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Constraint Check     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Top Down two pass hierarchical flow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Topographic Synthesis      </a:t>
                </a:r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2263542" y="1247416"/>
                <a:ext cx="2697707" cy="461031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DFT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DC/AC Scan/ATPG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MBIST/MBISR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ROM BIST w/ ROM code change      </a:t>
                </a: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2260299" y="3146746"/>
                <a:ext cx="2700951" cy="364607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STA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OCV + MMMC  Analysis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Sign-Off Timing ECO and Leakage Opt. …</a:t>
                </a: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>
                <a:off x="5022736" y="592845"/>
                <a:ext cx="1961532" cy="1530215"/>
              </a:xfrm>
              <a:prstGeom prst="roundRect">
                <a:avLst>
                  <a:gd name="adj" fmla="val 8863"/>
                </a:avLst>
              </a:prstGeom>
              <a:gradFill rotWithShape="1">
                <a:gsLst>
                  <a:gs pos="0">
                    <a:srgbClr val="4F81BD">
                      <a:shade val="15000"/>
                      <a:satMod val="180000"/>
                    </a:srgbClr>
                  </a:gs>
                  <a:gs pos="50000">
                    <a:srgbClr val="4F81BD">
                      <a:shade val="45000"/>
                      <a:satMod val="170000"/>
                    </a:srgbClr>
                  </a:gs>
                  <a:gs pos="70000">
                    <a:srgbClr val="4F81BD">
                      <a:tint val="99000"/>
                      <a:shade val="65000"/>
                      <a:satMod val="155000"/>
                    </a:srgbClr>
                  </a:gs>
                  <a:gs pos="100000">
                    <a:srgbClr val="4F81BD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/>
                </a:solidFill>
                <a:prstDash val="solid"/>
                <a:headEnd type="none" w="sm" len="sm"/>
                <a:tailEnd type="none" w="sm" len="sm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Synopsys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DC-NXT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SpyGlass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Lint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SpyGlass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Constraints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Power Compiler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TestMAX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DFT / ATPG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PrimePower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Formality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VCS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Cadence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Conformal Low Power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Xcelium</a:t>
                </a:r>
                <a:endPara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AutoShape 16"/>
              <p:cNvSpPr>
                <a:spLocks noChangeArrowheads="1"/>
              </p:cNvSpPr>
              <p:nvPr/>
            </p:nvSpPr>
            <p:spPr bwMode="auto">
              <a:xfrm>
                <a:off x="7013462" y="1247417"/>
                <a:ext cx="1662993" cy="48510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64A2">
                      <a:shade val="15000"/>
                      <a:satMod val="180000"/>
                    </a:srgbClr>
                  </a:gs>
                  <a:gs pos="50000">
                    <a:srgbClr val="8064A2">
                      <a:shade val="45000"/>
                      <a:satMod val="170000"/>
                    </a:srgbClr>
                  </a:gs>
                  <a:gs pos="70000">
                    <a:srgbClr val="8064A2">
                      <a:tint val="99000"/>
                      <a:shade val="65000"/>
                      <a:satMod val="155000"/>
                    </a:srgbClr>
                  </a:gs>
                  <a:gs pos="100000">
                    <a:srgbClr val="8064A2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bevelT w="95250" h="101600"/>
                <a:contourClr>
                  <a:srgbClr val="8064A2">
                    <a:satMod val="300000"/>
                  </a:srgbClr>
                </a:contourClr>
              </a:sp3d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Mentor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Tessent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MBIST</a:t>
                </a:r>
              </a:p>
            </p:txBody>
          </p:sp>
          <p:sp>
            <p:nvSpPr>
              <p:cNvPr id="32" name="AutoShape 17"/>
              <p:cNvSpPr>
                <a:spLocks noChangeArrowheads="1"/>
              </p:cNvSpPr>
              <p:nvPr/>
            </p:nvSpPr>
            <p:spPr bwMode="auto">
              <a:xfrm>
                <a:off x="5003880" y="2159564"/>
                <a:ext cx="1980388" cy="99201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0504D">
                      <a:shade val="15000"/>
                      <a:satMod val="180000"/>
                    </a:srgbClr>
                  </a:gs>
                  <a:gs pos="50000">
                    <a:srgbClr val="C0504D">
                      <a:shade val="45000"/>
                      <a:satMod val="170000"/>
                    </a:srgbClr>
                  </a:gs>
                  <a:gs pos="70000">
                    <a:srgbClr val="C0504D">
                      <a:tint val="99000"/>
                      <a:shade val="65000"/>
                      <a:satMod val="155000"/>
                    </a:srgbClr>
                  </a:gs>
                  <a:gs pos="100000">
                    <a:srgbClr val="C0504D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C0504D"/>
                </a:solidFill>
                <a:prstDash val="solid"/>
                <a:headEnd type="none" w="sm" len="sm"/>
                <a:tailEnd type="none" w="sm" len="sm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Cadence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Innovus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(7 nm and above)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Quantus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Voltus</a:t>
                </a: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Synopsys 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Star-RC Ultra</a:t>
                </a:r>
              </a:p>
            </p:txBody>
          </p:sp>
          <p:sp>
            <p:nvSpPr>
              <p:cNvPr id="33" name="AutoShape 6"/>
              <p:cNvSpPr>
                <a:spLocks noChangeArrowheads="1"/>
              </p:cNvSpPr>
              <p:nvPr/>
            </p:nvSpPr>
            <p:spPr bwMode="auto">
              <a:xfrm>
                <a:off x="323529" y="592845"/>
                <a:ext cx="1836204" cy="65457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RTL to Netlist Solution</a:t>
                </a:r>
              </a:p>
            </p:txBody>
          </p: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323529" y="1279307"/>
                <a:ext cx="1836203" cy="41854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DFT Solution </a:t>
                </a:r>
              </a:p>
            </p:txBody>
          </p:sp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323529" y="3151575"/>
                <a:ext cx="1836203" cy="364607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Timing Closured Solution </a:t>
                </a:r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>
                <a:off x="323529" y="2191048"/>
                <a:ext cx="1836203" cy="903383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Physical Design</a:t>
                </a:r>
              </a:p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APR</a:t>
                </a:r>
              </a:p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 Solution </a:t>
                </a:r>
              </a:p>
            </p:txBody>
          </p:sp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23529" y="1732522"/>
                <a:ext cx="1836203" cy="399825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Low Power Solution </a:t>
                </a:r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>
                <a:off x="2263465" y="1723235"/>
                <a:ext cx="2697785" cy="399825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Low Power Methodology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Clock Gating (ICG)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Vt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Swapping power optimization</a:t>
                </a:r>
              </a:p>
            </p:txBody>
          </p:sp>
          <p:sp>
            <p:nvSpPr>
              <p:cNvPr id="39" name="Rectangle 5"/>
              <p:cNvSpPr>
                <a:spLocks noChangeArrowheads="1"/>
              </p:cNvSpPr>
              <p:nvPr/>
            </p:nvSpPr>
            <p:spPr bwMode="auto">
              <a:xfrm>
                <a:off x="2260301" y="2123060"/>
                <a:ext cx="2700950" cy="102368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Hierarchical</a:t>
                </a:r>
                <a:r>
                  <a:rPr kumimoji="0" lang="en-US" altLang="zh-TW" sz="700" b="0" i="0" u="sng" strike="noStrike" kern="0" cap="none" spc="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APR Implementation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Floorplaning</a:t>
                </a: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Power Network Check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Placement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CTS (CCOPT)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Routing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MMMC Timing Optimization        </a:t>
                </a:r>
              </a:p>
            </p:txBody>
          </p:sp>
        </p:grp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323529" y="3578674"/>
              <a:ext cx="1836203" cy="6227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lIns="91436" tIns="0" rIns="91436" bIns="45718" anchor="ctr" anchorCtr="1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 </a:t>
              </a: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Power Integrity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&amp; Reliability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Sign Off Solution 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2260299" y="3516183"/>
              <a:ext cx="2700950" cy="747756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62000"/>
                    <a:satMod val="180000"/>
                  </a:srgbClr>
                </a:gs>
                <a:gs pos="65000">
                  <a:srgbClr val="4BACC6">
                    <a:tint val="32000"/>
                    <a:satMod val="250000"/>
                  </a:srgbClr>
                </a:gs>
                <a:gs pos="100000">
                  <a:srgbClr val="4BACC6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PNA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PGV library generation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Power analysis &amp; power network analysis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Static and Dynamic IR/EM Analysis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Signal EM analysis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263543" y="4263585"/>
              <a:ext cx="2697706" cy="624752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62000"/>
                    <a:satMod val="180000"/>
                  </a:srgbClr>
                </a:gs>
                <a:gs pos="65000">
                  <a:srgbClr val="4BACC6">
                    <a:tint val="32000"/>
                    <a:satMod val="250000"/>
                  </a:srgbClr>
                </a:gs>
                <a:gs pos="100000">
                  <a:srgbClr val="4BACC6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DFM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ESD / Latch Up check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DRC/LVS (MP)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DFM  MCD rule check,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SMART Dummy Fill ….</a:t>
              </a: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323529" y="4263585"/>
              <a:ext cx="1836203" cy="56472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lIns="91436" tIns="0" rIns="91436" bIns="45718" anchor="ctr" anchorCtr="1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 Physical Verification &amp; DFM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Sign Off Solution </a:t>
              </a:r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5013307" y="3586454"/>
              <a:ext cx="1961533" cy="649435"/>
            </a:xfrm>
            <a:prstGeom prst="roundRect">
              <a:avLst>
                <a:gd name="adj" fmla="val 12696"/>
              </a:avLst>
            </a:prstGeom>
            <a:gradFill rotWithShape="1">
              <a:gsLst>
                <a:gs pos="0">
                  <a:srgbClr val="C0504D">
                    <a:shade val="15000"/>
                    <a:satMod val="180000"/>
                  </a:srgbClr>
                </a:gs>
                <a:gs pos="50000">
                  <a:srgbClr val="C0504D">
                    <a:shade val="45000"/>
                    <a:satMod val="170000"/>
                  </a:srgbClr>
                </a:gs>
                <a:gs pos="70000">
                  <a:srgbClr val="C0504D">
                    <a:tint val="99000"/>
                    <a:shade val="65000"/>
                    <a:satMod val="155000"/>
                  </a:srgbClr>
                </a:gs>
                <a:gs pos="100000">
                  <a:srgbClr val="C0504D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/>
              </a:solidFill>
              <a:prstDash val="solid"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defTabSz="914355"/>
              <a:r>
                <a:rPr lang="en-US" altLang="zh-TW" sz="700" u="sng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Cadence </a:t>
              </a:r>
            </a:p>
            <a:p>
              <a:pPr defTabSz="914355"/>
              <a:r>
                <a:rPr lang="en-US" altLang="zh-TW" sz="700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</a:t>
              </a:r>
              <a:r>
                <a:rPr lang="en-US" altLang="zh-TW" sz="7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Voltus</a:t>
              </a:r>
              <a:r>
                <a:rPr lang="en-US" altLang="zh-TW" sz="700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</a:t>
              </a: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5022736" y="4274478"/>
              <a:ext cx="1961534" cy="6243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15000"/>
                    <a:satMod val="180000"/>
                  </a:srgbClr>
                </a:gs>
                <a:gs pos="50000">
                  <a:srgbClr val="8064A2">
                    <a:shade val="45000"/>
                    <a:satMod val="170000"/>
                  </a:srgbClr>
                </a:gs>
                <a:gs pos="70000">
                  <a:srgbClr val="8064A2">
                    <a:tint val="99000"/>
                    <a:shade val="65000"/>
                    <a:satMod val="155000"/>
                  </a:srgbClr>
                </a:gs>
                <a:gs pos="100000">
                  <a:srgbClr val="8064A2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rgbClr val="8064A2">
                  <a:satMod val="300000"/>
                </a:srgbClr>
              </a:contourClr>
            </a:sp3d>
          </p:spPr>
          <p:txBody>
            <a:bodyPr wrap="none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7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/>
                <a:cs typeface="Calibri" panose="020F0502020204030204" pitchFamily="34" charset="0"/>
              </a:endParaRP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Mentor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PERC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DRC/LVS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MP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YE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</a:t>
              </a:r>
            </a:p>
          </p:txBody>
        </p:sp>
        <p:sp>
          <p:nvSpPr>
            <p:cNvPr id="24" name="AutoShape 18"/>
            <p:cNvSpPr>
              <a:spLocks noChangeArrowheads="1"/>
            </p:cNvSpPr>
            <p:nvPr/>
          </p:nvSpPr>
          <p:spPr bwMode="auto">
            <a:xfrm>
              <a:off x="5003879" y="3181313"/>
              <a:ext cx="1961532" cy="39177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shade val="15000"/>
                    <a:satMod val="180000"/>
                  </a:srgbClr>
                </a:gs>
                <a:gs pos="50000">
                  <a:srgbClr val="4F81BD">
                    <a:shade val="45000"/>
                    <a:satMod val="170000"/>
                  </a:srgbClr>
                </a:gs>
                <a:gs pos="70000">
                  <a:srgbClr val="4F81BD">
                    <a:tint val="99000"/>
                    <a:shade val="65000"/>
                    <a:satMod val="155000"/>
                  </a:srgbClr>
                </a:gs>
                <a:gs pos="100000">
                  <a:srgbClr val="4F81BD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/>
              </a:solidFill>
              <a:prstDash val="solid"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Synopsys 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PrimeTime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ADVP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700" kern="0" dirty="0">
                  <a:solidFill>
                    <a:prstClr val="white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lang="en-US" altLang="zh-TW" sz="7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Tweaker</a:t>
              </a:r>
              <a:endParaRPr kumimoji="0" lang="en-US" altLang="zh-TW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軟正黑體"/>
                <a:cs typeface="Calibri" panose="020F0502020204030204" pitchFamily="34" charset="0"/>
              </a:endParaRPr>
            </a:p>
          </p:txBody>
        </p:sp>
      </p:grpSp>
      <p:sp>
        <p:nvSpPr>
          <p:cNvPr id="40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kumimoji="1" sz="18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/>
              <a:t>SoC-ImP®</a:t>
            </a:r>
            <a:r>
              <a:rPr lang="zh-TW" altLang="en-US"/>
              <a:t>：</a:t>
            </a:r>
            <a:r>
              <a:rPr lang="en-US" altLang="zh-TW" dirty="0"/>
              <a:t>Design Flow and Golden EDA Solutions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443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 txBox="1">
            <a:spLocks/>
          </p:cNvSpPr>
          <p:nvPr/>
        </p:nvSpPr>
        <p:spPr>
          <a:xfrm>
            <a:off x="426870" y="161062"/>
            <a:ext cx="8539329" cy="3692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kumimoji="1" sz="18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SoC-</a:t>
            </a:r>
            <a:r>
              <a:rPr lang="en-US" altLang="zh-TW" dirty="0" err="1"/>
              <a:t>ImP</a:t>
            </a:r>
            <a:r>
              <a:rPr lang="en-US" altLang="zh-TW" dirty="0"/>
              <a:t>®</a:t>
            </a:r>
            <a:r>
              <a:rPr lang="zh-TW" altLang="en-US" dirty="0"/>
              <a:t>：</a:t>
            </a:r>
            <a:r>
              <a:rPr lang="en-US" altLang="zh-TW" dirty="0"/>
              <a:t>Implementation Methodology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D91C851-6C33-1503-860A-F1990A0DDF0E}"/>
              </a:ext>
            </a:extLst>
          </p:cNvPr>
          <p:cNvGrpSpPr/>
          <p:nvPr/>
        </p:nvGrpSpPr>
        <p:grpSpPr>
          <a:xfrm>
            <a:off x="1396016" y="502338"/>
            <a:ext cx="6601036" cy="4268004"/>
            <a:chOff x="1207008" y="493194"/>
            <a:chExt cx="6601036" cy="4268004"/>
          </a:xfrm>
        </p:grpSpPr>
        <p:sp>
          <p:nvSpPr>
            <p:cNvPr id="42" name="AutoShape 3"/>
            <p:cNvSpPr>
              <a:spLocks noChangeArrowheads="1"/>
            </p:cNvSpPr>
            <p:nvPr/>
          </p:nvSpPr>
          <p:spPr bwMode="auto">
            <a:xfrm>
              <a:off x="1207008" y="493194"/>
              <a:ext cx="6601036" cy="4268004"/>
            </a:xfrm>
            <a:prstGeom prst="roundRect">
              <a:avLst>
                <a:gd name="adj" fmla="val 8565"/>
              </a:avLst>
            </a:prstGeom>
            <a:solidFill>
              <a:srgbClr val="00499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rIns="0" anchorCtr="1"/>
            <a:lstStyle/>
            <a:p>
              <a:pPr algn="ctr">
                <a:defRPr/>
              </a:pPr>
              <a:r>
                <a:rPr lang="en-US" altLang="zh-TW" sz="1100" dirty="0">
                  <a:solidFill>
                    <a:schemeClr val="bg1"/>
                  </a:solidFill>
                  <a:latin typeface="+mj-lt"/>
                </a:rPr>
                <a:t>Lower Power-MSMV Total Solution </a:t>
              </a:r>
              <a:r>
                <a:rPr lang="en-US" altLang="zh-TW" sz="1000" dirty="0">
                  <a:solidFill>
                    <a:schemeClr val="bg1"/>
                  </a:solidFill>
                  <a:latin typeface="+mj-lt"/>
                </a:rPr>
                <a:t>(CCS/ECSM)</a:t>
              </a:r>
            </a:p>
          </p:txBody>
        </p:sp>
        <p:sp>
          <p:nvSpPr>
            <p:cNvPr id="43" name="AutoShape 35"/>
            <p:cNvSpPr>
              <a:spLocks noChangeArrowheads="1"/>
            </p:cNvSpPr>
            <p:nvPr/>
          </p:nvSpPr>
          <p:spPr bwMode="auto">
            <a:xfrm>
              <a:off x="3288366" y="2458010"/>
              <a:ext cx="1138229" cy="6735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lIns="36000" bIns="36000" anchor="b" anchorCtr="1"/>
            <a:lstStyle/>
            <a:p>
              <a:pPr algn="ctr"/>
              <a:r>
                <a:rPr lang="en-US" altLang="zh-TW" sz="700" dirty="0">
                  <a:solidFill>
                    <a:schemeClr val="bg1"/>
                  </a:solidFill>
                  <a:latin typeface="Tahoma" pitchFamily="34" charset="0"/>
                </a:rPr>
                <a:t>A/CTS</a:t>
              </a:r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>
              <a:off x="7189134" y="717131"/>
              <a:ext cx="282303" cy="393245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r>
                <a:rPr lang="en-US" altLang="zh-TW" sz="1050" dirty="0">
                  <a:latin typeface="Tahoma" pitchFamily="34" charset="0"/>
                </a:rPr>
                <a:t>Conformal  Equivalent  Check with CPF</a:t>
              </a:r>
            </a:p>
          </p:txBody>
        </p: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4486015" y="624241"/>
              <a:ext cx="2180315" cy="1160703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Aggressive Synthesis</a:t>
              </a:r>
            </a:p>
          </p:txBody>
        </p:sp>
        <p:sp>
          <p:nvSpPr>
            <p:cNvPr id="46" name="AutoShape 7"/>
            <p:cNvSpPr>
              <a:spLocks noChangeArrowheads="1"/>
            </p:cNvSpPr>
            <p:nvPr/>
          </p:nvSpPr>
          <p:spPr bwMode="auto">
            <a:xfrm>
              <a:off x="4486015" y="1859828"/>
              <a:ext cx="2180315" cy="1123261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Physical Synthesis</a:t>
              </a:r>
            </a:p>
          </p:txBody>
        </p:sp>
        <p:sp>
          <p:nvSpPr>
            <p:cNvPr id="47" name="AutoShape 8"/>
            <p:cNvSpPr>
              <a:spLocks noChangeArrowheads="1"/>
            </p:cNvSpPr>
            <p:nvPr/>
          </p:nvSpPr>
          <p:spPr bwMode="auto">
            <a:xfrm>
              <a:off x="4485124" y="3057973"/>
              <a:ext cx="2182096" cy="104837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Post Route Opt.</a:t>
              </a:r>
            </a:p>
          </p:txBody>
        </p:sp>
        <p:sp>
          <p:nvSpPr>
            <p:cNvPr id="48" name="AutoShape 9"/>
            <p:cNvSpPr>
              <a:spLocks noChangeArrowheads="1"/>
            </p:cNvSpPr>
            <p:nvPr/>
          </p:nvSpPr>
          <p:spPr bwMode="auto">
            <a:xfrm>
              <a:off x="4638316" y="2721019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Post Place Opt. / Timing Analysis</a:t>
              </a:r>
            </a:p>
          </p:txBody>
        </p:sp>
        <p:sp>
          <p:nvSpPr>
            <p:cNvPr id="49" name="AutoShape 10"/>
            <p:cNvSpPr>
              <a:spLocks noChangeArrowheads="1"/>
            </p:cNvSpPr>
            <p:nvPr/>
          </p:nvSpPr>
          <p:spPr bwMode="auto">
            <a:xfrm>
              <a:off x="4638316" y="3750670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DFT/MBIST/BSD Timing Fix</a:t>
              </a:r>
            </a:p>
          </p:txBody>
        </p:sp>
        <p:sp>
          <p:nvSpPr>
            <p:cNvPr id="50" name="AutoShape 11"/>
            <p:cNvSpPr>
              <a:spLocks noChangeArrowheads="1"/>
            </p:cNvSpPr>
            <p:nvPr/>
          </p:nvSpPr>
          <p:spPr bwMode="auto">
            <a:xfrm>
              <a:off x="4638316" y="3245183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CTS Plan</a:t>
              </a:r>
            </a:p>
          </p:txBody>
        </p:sp>
        <p:sp>
          <p:nvSpPr>
            <p:cNvPr id="51" name="AutoShape 12"/>
            <p:cNvSpPr>
              <a:spLocks noChangeArrowheads="1"/>
            </p:cNvSpPr>
            <p:nvPr/>
          </p:nvSpPr>
          <p:spPr bwMode="auto">
            <a:xfrm>
              <a:off x="4638316" y="1073545"/>
              <a:ext cx="1875712" cy="2246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Low Power Opt. -- ICG</a:t>
              </a: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auto">
            <a:xfrm>
              <a:off x="4638316" y="3507277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 err="1">
                  <a:latin typeface="Tahoma" pitchFamily="34" charset="0"/>
                </a:rPr>
                <a:t>Xtalk</a:t>
              </a:r>
              <a:r>
                <a:rPr lang="en-US" altLang="zh-TW" sz="700" dirty="0">
                  <a:latin typeface="Tahoma" pitchFamily="34" charset="0"/>
                </a:rPr>
                <a:t> Fix (Noise / Timing)</a:t>
              </a:r>
            </a:p>
          </p:txBody>
        </p:sp>
        <p:sp>
          <p:nvSpPr>
            <p:cNvPr id="53" name="AutoShape 14"/>
            <p:cNvSpPr>
              <a:spLocks noChangeArrowheads="1"/>
            </p:cNvSpPr>
            <p:nvPr/>
          </p:nvSpPr>
          <p:spPr bwMode="auto">
            <a:xfrm>
              <a:off x="4638316" y="848893"/>
              <a:ext cx="1875712" cy="2246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Synthesis &amp; Opt.</a:t>
              </a:r>
            </a:p>
          </p:txBody>
        </p:sp>
        <p:sp>
          <p:nvSpPr>
            <p:cNvPr id="54" name="AutoShape 15"/>
            <p:cNvSpPr>
              <a:spLocks noChangeArrowheads="1"/>
            </p:cNvSpPr>
            <p:nvPr/>
          </p:nvSpPr>
          <p:spPr bwMode="auto">
            <a:xfrm>
              <a:off x="1424482" y="3693713"/>
              <a:ext cx="1787768" cy="955875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Physical Verification</a:t>
              </a: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auto">
            <a:xfrm>
              <a:off x="1424482" y="1447656"/>
              <a:ext cx="1787782" cy="2190340"/>
            </a:xfrm>
            <a:prstGeom prst="roundRect">
              <a:avLst>
                <a:gd name="adj" fmla="val 597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endParaRPr lang="zh-TW" altLang="zh-TW" sz="700">
                <a:latin typeface="Tahoma" pitchFamily="34" charset="0"/>
              </a:endParaRPr>
            </a:p>
          </p:txBody>
        </p:sp>
        <p:sp>
          <p:nvSpPr>
            <p:cNvPr id="56" name="AutoShape 17"/>
            <p:cNvSpPr>
              <a:spLocks noChangeArrowheads="1"/>
            </p:cNvSpPr>
            <p:nvPr/>
          </p:nvSpPr>
          <p:spPr bwMode="auto">
            <a:xfrm>
              <a:off x="1547790" y="717402"/>
              <a:ext cx="1535726" cy="28106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Physical Library</a:t>
              </a:r>
            </a:p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Check-In</a:t>
              </a:r>
            </a:p>
          </p:txBody>
        </p:sp>
        <p:sp>
          <p:nvSpPr>
            <p:cNvPr id="57" name="AutoShape 18"/>
            <p:cNvSpPr>
              <a:spLocks noChangeArrowheads="1"/>
            </p:cNvSpPr>
            <p:nvPr/>
          </p:nvSpPr>
          <p:spPr bwMode="auto">
            <a:xfrm>
              <a:off x="1578617" y="4087455"/>
              <a:ext cx="1572003" cy="16963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altLang="zh-TW" sz="700" dirty="0">
                  <a:latin typeface="Tahoma" pitchFamily="34" charset="0"/>
                </a:rPr>
                <a:t>DRC</a:t>
              </a:r>
            </a:p>
          </p:txBody>
        </p:sp>
        <p:sp>
          <p:nvSpPr>
            <p:cNvPr id="58" name="AutoShape 19"/>
            <p:cNvSpPr>
              <a:spLocks noChangeArrowheads="1"/>
            </p:cNvSpPr>
            <p:nvPr/>
          </p:nvSpPr>
          <p:spPr bwMode="auto">
            <a:xfrm>
              <a:off x="1578617" y="4255847"/>
              <a:ext cx="1572003" cy="1683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latin typeface="Tahoma" pitchFamily="34" charset="0"/>
                </a:rPr>
                <a:t>Antenna</a:t>
              </a:r>
            </a:p>
          </p:txBody>
        </p:sp>
        <p:sp>
          <p:nvSpPr>
            <p:cNvPr id="59" name="AutoShape 21"/>
            <p:cNvSpPr>
              <a:spLocks noChangeArrowheads="1"/>
            </p:cNvSpPr>
            <p:nvPr/>
          </p:nvSpPr>
          <p:spPr bwMode="auto">
            <a:xfrm>
              <a:off x="1578617" y="1560291"/>
              <a:ext cx="1572003" cy="279868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Floorplan / </a:t>
              </a: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Powerplan</a:t>
              </a:r>
              <a:endParaRPr lang="en-US" altLang="zh-TW" sz="700" dirty="0">
                <a:solidFill>
                  <a:schemeClr val="tx1"/>
                </a:solidFill>
                <a:latin typeface="Tahoma" pitchFamily="34" charset="0"/>
              </a:endParaRPr>
            </a:p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Refinement</a:t>
              </a:r>
            </a:p>
          </p:txBody>
        </p:sp>
        <p:sp>
          <p:nvSpPr>
            <p:cNvPr id="60" name="AutoShape 22"/>
            <p:cNvSpPr>
              <a:spLocks noChangeArrowheads="1"/>
            </p:cNvSpPr>
            <p:nvPr/>
          </p:nvSpPr>
          <p:spPr bwMode="auto">
            <a:xfrm>
              <a:off x="3573863" y="3244255"/>
              <a:ext cx="796721" cy="336785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RC Extraction</a:t>
              </a:r>
            </a:p>
          </p:txBody>
        </p:sp>
        <p:sp>
          <p:nvSpPr>
            <p:cNvPr id="61" name="AutoShape 23"/>
            <p:cNvSpPr>
              <a:spLocks noChangeArrowheads="1"/>
            </p:cNvSpPr>
            <p:nvPr/>
          </p:nvSpPr>
          <p:spPr bwMode="auto">
            <a:xfrm>
              <a:off x="3915137" y="4200129"/>
              <a:ext cx="627339" cy="476698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 err="1">
                  <a:latin typeface="Tahoma" pitchFamily="34" charset="0"/>
                </a:rPr>
                <a:t>Xtalk</a:t>
              </a:r>
              <a:endParaRPr lang="en-US" altLang="zh-TW" sz="700" dirty="0">
                <a:latin typeface="Tahoma" pitchFamily="34" charset="0"/>
              </a:endParaRP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Sign-off</a:t>
              </a:r>
            </a:p>
          </p:txBody>
        </p:sp>
        <p:sp>
          <p:nvSpPr>
            <p:cNvPr id="62" name="AutoShape 25"/>
            <p:cNvSpPr>
              <a:spLocks noChangeArrowheads="1"/>
            </p:cNvSpPr>
            <p:nvPr/>
          </p:nvSpPr>
          <p:spPr bwMode="auto">
            <a:xfrm>
              <a:off x="3517403" y="2065508"/>
              <a:ext cx="770590" cy="39250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Static /Dynamic</a:t>
              </a:r>
            </a:p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PNA </a:t>
              </a:r>
            </a:p>
          </p:txBody>
        </p:sp>
        <p:sp>
          <p:nvSpPr>
            <p:cNvPr id="63" name="AutoShape 26"/>
            <p:cNvSpPr>
              <a:spLocks noChangeArrowheads="1"/>
            </p:cNvSpPr>
            <p:nvPr/>
          </p:nvSpPr>
          <p:spPr bwMode="auto">
            <a:xfrm>
              <a:off x="1661966" y="3917825"/>
              <a:ext cx="1309885" cy="1696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FF33"/>
                </a:gs>
                <a:gs pos="50000">
                  <a:srgbClr val="FFFFFF"/>
                </a:gs>
                <a:gs pos="100000">
                  <a:srgbClr val="66FF33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MSMV LVS</a:t>
              </a:r>
            </a:p>
          </p:txBody>
        </p:sp>
        <p:sp>
          <p:nvSpPr>
            <p:cNvPr id="64" name="AutoShape 27"/>
            <p:cNvSpPr>
              <a:spLocks noChangeArrowheads="1"/>
            </p:cNvSpPr>
            <p:nvPr/>
          </p:nvSpPr>
          <p:spPr bwMode="auto">
            <a:xfrm>
              <a:off x="5168560" y="4200129"/>
              <a:ext cx="682545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MSMV Aware STA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5" name="AutoShape 28"/>
            <p:cNvSpPr>
              <a:spLocks noChangeArrowheads="1"/>
            </p:cNvSpPr>
            <p:nvPr/>
          </p:nvSpPr>
          <p:spPr bwMode="auto">
            <a:xfrm>
              <a:off x="4541221" y="4200129"/>
              <a:ext cx="627339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6" name="AutoShape 29"/>
            <p:cNvSpPr>
              <a:spLocks noChangeArrowheads="1"/>
            </p:cNvSpPr>
            <p:nvPr/>
          </p:nvSpPr>
          <p:spPr bwMode="auto">
            <a:xfrm>
              <a:off x="5849851" y="4200129"/>
              <a:ext cx="626084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rIns="72000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IR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8" name="AutoShape 31"/>
            <p:cNvSpPr>
              <a:spLocks noChangeArrowheads="1"/>
            </p:cNvSpPr>
            <p:nvPr/>
          </p:nvSpPr>
          <p:spPr bwMode="auto">
            <a:xfrm>
              <a:off x="3289052" y="1166590"/>
              <a:ext cx="1081533" cy="843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lIns="36000" anchor="b" anchorCtr="1"/>
            <a:lstStyle/>
            <a:p>
              <a:pPr algn="ctr"/>
              <a:endParaRPr lang="en-US" altLang="zh-TW" sz="700" dirty="0">
                <a:solidFill>
                  <a:srgbClr val="333399"/>
                </a:solidFill>
                <a:latin typeface="Tahoma" pitchFamily="34" charset="0"/>
              </a:endParaRPr>
            </a:p>
            <a:p>
              <a:pPr algn="ctr"/>
              <a:r>
                <a:rPr lang="en-US" altLang="zh-TW" sz="700" dirty="0">
                  <a:solidFill>
                    <a:schemeClr val="bg1"/>
                  </a:solidFill>
                  <a:latin typeface="Tahoma" pitchFamily="34" charset="0"/>
                </a:rPr>
                <a:t>B/CTS</a:t>
              </a:r>
            </a:p>
          </p:txBody>
        </p:sp>
        <p:sp>
          <p:nvSpPr>
            <p:cNvPr id="69" name="AutoShape 32"/>
            <p:cNvSpPr>
              <a:spLocks noChangeArrowheads="1"/>
            </p:cNvSpPr>
            <p:nvPr/>
          </p:nvSpPr>
          <p:spPr bwMode="auto">
            <a:xfrm>
              <a:off x="6475935" y="4200129"/>
              <a:ext cx="624830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tIns="0" rIns="72000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DFT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70" name="AutoShape 33"/>
            <p:cNvSpPr>
              <a:spLocks noChangeArrowheads="1"/>
            </p:cNvSpPr>
            <p:nvPr/>
          </p:nvSpPr>
          <p:spPr bwMode="auto">
            <a:xfrm>
              <a:off x="3517403" y="1260756"/>
              <a:ext cx="770590" cy="299576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STA</a:t>
              </a:r>
            </a:p>
          </p:txBody>
        </p:sp>
        <p:sp>
          <p:nvSpPr>
            <p:cNvPr id="71" name="AutoShape 34"/>
            <p:cNvSpPr>
              <a:spLocks noChangeArrowheads="1"/>
            </p:cNvSpPr>
            <p:nvPr/>
          </p:nvSpPr>
          <p:spPr bwMode="auto">
            <a:xfrm>
              <a:off x="3517402" y="2496795"/>
              <a:ext cx="770591" cy="28106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36000" rIns="0" anchorCtr="1"/>
            <a:lstStyle/>
            <a:p>
              <a:pPr algn="ctr">
                <a:defRPr/>
              </a:pPr>
              <a:r>
                <a:rPr lang="en-US" altLang="zh-TW" sz="600" dirty="0">
                  <a:solidFill>
                    <a:schemeClr val="tx1"/>
                  </a:solidFill>
                  <a:latin typeface="Tahoma" pitchFamily="34" charset="0"/>
                </a:rPr>
                <a:t>MSMV Power </a:t>
              </a:r>
            </a:p>
            <a:p>
              <a:pPr algn="ctr">
                <a:defRPr/>
              </a:pPr>
              <a:r>
                <a:rPr lang="en-US" altLang="zh-TW" sz="600" dirty="0">
                  <a:solidFill>
                    <a:schemeClr val="tx1"/>
                  </a:solidFill>
                  <a:latin typeface="Tahoma" pitchFamily="34" charset="0"/>
                </a:rPr>
                <a:t>Analysis</a:t>
              </a:r>
            </a:p>
          </p:txBody>
        </p:sp>
        <p:sp>
          <p:nvSpPr>
            <p:cNvPr id="72" name="AutoShape 36"/>
            <p:cNvSpPr>
              <a:spLocks noChangeArrowheads="1"/>
            </p:cNvSpPr>
            <p:nvPr/>
          </p:nvSpPr>
          <p:spPr bwMode="auto">
            <a:xfrm>
              <a:off x="1578617" y="3412647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36000" anchorCtr="1"/>
            <a:lstStyle/>
            <a:p>
              <a:pPr algn="ctr"/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De-cap Opt.</a:t>
              </a:r>
            </a:p>
          </p:txBody>
        </p:sp>
        <p:sp>
          <p:nvSpPr>
            <p:cNvPr id="73" name="AutoShape 37"/>
            <p:cNvSpPr>
              <a:spLocks noChangeArrowheads="1"/>
            </p:cNvSpPr>
            <p:nvPr/>
          </p:nvSpPr>
          <p:spPr bwMode="auto">
            <a:xfrm>
              <a:off x="3517403" y="1616048"/>
              <a:ext cx="770590" cy="28106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36000" tIns="0" rIns="3600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Power Analysis</a:t>
              </a:r>
            </a:p>
          </p:txBody>
        </p:sp>
        <p:sp>
          <p:nvSpPr>
            <p:cNvPr id="74" name="AutoShape 38"/>
            <p:cNvSpPr>
              <a:spLocks noChangeArrowheads="1"/>
            </p:cNvSpPr>
            <p:nvPr/>
          </p:nvSpPr>
          <p:spPr bwMode="auto">
            <a:xfrm>
              <a:off x="1578617" y="3204100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1800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Ramp-up Analysis</a:t>
              </a:r>
            </a:p>
          </p:txBody>
        </p:sp>
        <p:sp>
          <p:nvSpPr>
            <p:cNvPr id="75" name="AutoShape 40"/>
            <p:cNvSpPr>
              <a:spLocks noChangeArrowheads="1"/>
            </p:cNvSpPr>
            <p:nvPr/>
          </p:nvSpPr>
          <p:spPr bwMode="auto">
            <a:xfrm rot="16200000" flipH="1" flipV="1">
              <a:off x="3214650" y="4384979"/>
              <a:ext cx="149751" cy="15411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6" name="AutoShape 42"/>
            <p:cNvSpPr>
              <a:spLocks noChangeArrowheads="1"/>
            </p:cNvSpPr>
            <p:nvPr/>
          </p:nvSpPr>
          <p:spPr bwMode="auto">
            <a:xfrm flipH="1" flipV="1">
              <a:off x="5964026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7" name="AutoShape 43"/>
            <p:cNvSpPr>
              <a:spLocks noChangeArrowheads="1"/>
            </p:cNvSpPr>
            <p:nvPr/>
          </p:nvSpPr>
          <p:spPr bwMode="auto">
            <a:xfrm flipH="1" flipV="1">
              <a:off x="5453372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8" name="AutoShape 45"/>
            <p:cNvSpPr>
              <a:spLocks noChangeArrowheads="1"/>
            </p:cNvSpPr>
            <p:nvPr/>
          </p:nvSpPr>
          <p:spPr bwMode="auto">
            <a:xfrm rot="18569287" flipH="1" flipV="1">
              <a:off x="6451630" y="4030079"/>
              <a:ext cx="171557" cy="264867"/>
            </a:xfrm>
            <a:prstGeom prst="upArrow">
              <a:avLst>
                <a:gd name="adj1" fmla="val 50000"/>
                <a:gd name="adj2" fmla="val 70772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9" name="AutoShape 46"/>
            <p:cNvSpPr>
              <a:spLocks noChangeArrowheads="1"/>
            </p:cNvSpPr>
            <p:nvPr/>
          </p:nvSpPr>
          <p:spPr bwMode="auto">
            <a:xfrm rot="16200000" flipH="1" flipV="1">
              <a:off x="3298889" y="3270488"/>
              <a:ext cx="168392" cy="34127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0" name="AutoShape 47"/>
            <p:cNvSpPr>
              <a:spLocks noChangeArrowheads="1"/>
            </p:cNvSpPr>
            <p:nvPr/>
          </p:nvSpPr>
          <p:spPr bwMode="auto">
            <a:xfrm flipH="1" flipV="1">
              <a:off x="2232845" y="1391939"/>
              <a:ext cx="169381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1" name="AutoShape 48"/>
            <p:cNvSpPr>
              <a:spLocks noChangeArrowheads="1"/>
            </p:cNvSpPr>
            <p:nvPr/>
          </p:nvSpPr>
          <p:spPr bwMode="auto">
            <a:xfrm rot="5400000" flipH="1" flipV="1">
              <a:off x="4330930" y="2820979"/>
              <a:ext cx="168392" cy="254700"/>
            </a:xfrm>
            <a:prstGeom prst="upArrow">
              <a:avLst>
                <a:gd name="adj1" fmla="val 50000"/>
                <a:gd name="adj2" fmla="val 37316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2" name="AutoShape 49"/>
            <p:cNvSpPr>
              <a:spLocks noChangeArrowheads="1"/>
            </p:cNvSpPr>
            <p:nvPr/>
          </p:nvSpPr>
          <p:spPr bwMode="auto">
            <a:xfrm rot="10800000" flipH="1" flipV="1">
              <a:off x="3857422" y="3077100"/>
              <a:ext cx="202002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3" name="AutoShape 50"/>
            <p:cNvSpPr>
              <a:spLocks noChangeArrowheads="1"/>
            </p:cNvSpPr>
            <p:nvPr/>
          </p:nvSpPr>
          <p:spPr bwMode="auto">
            <a:xfrm rot="5400000" flipH="1" flipV="1">
              <a:off x="4330930" y="1247254"/>
              <a:ext cx="168392" cy="254700"/>
            </a:xfrm>
            <a:prstGeom prst="upArrow">
              <a:avLst>
                <a:gd name="adj1" fmla="val 50000"/>
                <a:gd name="adj2" fmla="val 37316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4" name="AutoShape 51"/>
            <p:cNvSpPr>
              <a:spLocks noChangeArrowheads="1"/>
            </p:cNvSpPr>
            <p:nvPr/>
          </p:nvSpPr>
          <p:spPr bwMode="auto">
            <a:xfrm flipH="1" flipV="1">
              <a:off x="2231590" y="3637995"/>
              <a:ext cx="170636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5" name="AutoShape 52"/>
            <p:cNvSpPr>
              <a:spLocks noChangeArrowheads="1"/>
            </p:cNvSpPr>
            <p:nvPr/>
          </p:nvSpPr>
          <p:spPr bwMode="auto">
            <a:xfrm flipH="1" flipV="1">
              <a:off x="5455044" y="1747502"/>
              <a:ext cx="242257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6" name="AutoShape 53"/>
            <p:cNvSpPr>
              <a:spLocks noChangeArrowheads="1"/>
            </p:cNvSpPr>
            <p:nvPr/>
          </p:nvSpPr>
          <p:spPr bwMode="auto">
            <a:xfrm flipH="1" flipV="1">
              <a:off x="5455044" y="2945647"/>
              <a:ext cx="242257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7" name="AutoShape 55"/>
            <p:cNvSpPr>
              <a:spLocks noChangeArrowheads="1"/>
            </p:cNvSpPr>
            <p:nvPr/>
          </p:nvSpPr>
          <p:spPr bwMode="auto">
            <a:xfrm rot="10800000" flipH="1">
              <a:off x="3858676" y="1897116"/>
              <a:ext cx="202003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8" name="AutoShape 56"/>
            <p:cNvSpPr>
              <a:spLocks noChangeArrowheads="1"/>
            </p:cNvSpPr>
            <p:nvPr/>
          </p:nvSpPr>
          <p:spPr bwMode="auto">
            <a:xfrm rot="2702689">
              <a:off x="4276821" y="1590336"/>
              <a:ext cx="427171" cy="144289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9" name="AutoShape 57"/>
            <p:cNvSpPr>
              <a:spLocks noChangeArrowheads="1"/>
            </p:cNvSpPr>
            <p:nvPr/>
          </p:nvSpPr>
          <p:spPr bwMode="auto">
            <a:xfrm rot="2238692">
              <a:off x="3043117" y="2113320"/>
              <a:ext cx="500995" cy="142391"/>
            </a:xfrm>
            <a:prstGeom prst="leftRightArrow">
              <a:avLst>
                <a:gd name="adj1" fmla="val 50000"/>
                <a:gd name="adj2" fmla="val 6313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0" name="AutoShape 58"/>
            <p:cNvSpPr>
              <a:spLocks noChangeArrowheads="1"/>
            </p:cNvSpPr>
            <p:nvPr/>
          </p:nvSpPr>
          <p:spPr bwMode="auto">
            <a:xfrm rot="10800000" flipH="1" flipV="1">
              <a:off x="3858676" y="2424142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 dirty="0"/>
            </a:p>
          </p:txBody>
        </p:sp>
        <p:sp>
          <p:nvSpPr>
            <p:cNvPr id="91" name="AutoShape 59"/>
            <p:cNvSpPr>
              <a:spLocks noChangeArrowheads="1"/>
            </p:cNvSpPr>
            <p:nvPr/>
          </p:nvSpPr>
          <p:spPr bwMode="auto">
            <a:xfrm rot="16200000" flipH="1" flipV="1">
              <a:off x="3169006" y="2475843"/>
              <a:ext cx="185231" cy="228351"/>
            </a:xfrm>
            <a:prstGeom prst="upArrow">
              <a:avLst>
                <a:gd name="adj1" fmla="val 50000"/>
                <a:gd name="adj2" fmla="val 33456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2" name="AutoShape 60"/>
            <p:cNvSpPr>
              <a:spLocks noChangeArrowheads="1"/>
            </p:cNvSpPr>
            <p:nvPr/>
          </p:nvSpPr>
          <p:spPr bwMode="auto">
            <a:xfrm flipH="1" flipV="1">
              <a:off x="4826033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3" name="AutoShape 61"/>
            <p:cNvSpPr>
              <a:spLocks noChangeArrowheads="1"/>
            </p:cNvSpPr>
            <p:nvPr/>
          </p:nvSpPr>
          <p:spPr bwMode="auto">
            <a:xfrm rot="2582892" flipH="1" flipV="1">
              <a:off x="4361703" y="3947829"/>
              <a:ext cx="178165" cy="335547"/>
            </a:xfrm>
            <a:prstGeom prst="upArrow">
              <a:avLst>
                <a:gd name="adj1" fmla="val 50000"/>
                <a:gd name="adj2" fmla="val 47711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4" name="AutoShape 62"/>
            <p:cNvSpPr>
              <a:spLocks noChangeArrowheads="1"/>
            </p:cNvSpPr>
            <p:nvPr/>
          </p:nvSpPr>
          <p:spPr bwMode="auto">
            <a:xfrm>
              <a:off x="1547790" y="1110871"/>
              <a:ext cx="1536981" cy="27982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</a:t>
              </a:r>
            </a:p>
            <a:p>
              <a:pPr algn="ctr">
                <a:defRPr/>
              </a:pP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Floorplan</a:t>
              </a: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 / </a:t>
              </a: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powerplan</a:t>
              </a:r>
              <a:endParaRPr lang="en-US" altLang="zh-TW" sz="7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5" name="AutoShape 63"/>
            <p:cNvSpPr>
              <a:spLocks noChangeArrowheads="1"/>
            </p:cNvSpPr>
            <p:nvPr/>
          </p:nvSpPr>
          <p:spPr bwMode="auto">
            <a:xfrm>
              <a:off x="4638316" y="1522875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logic insertion</a:t>
              </a:r>
            </a:p>
          </p:txBody>
        </p:sp>
        <p:sp>
          <p:nvSpPr>
            <p:cNvPr id="96" name="AutoShape 64"/>
            <p:cNvSpPr>
              <a:spLocks noChangeArrowheads="1"/>
            </p:cNvSpPr>
            <p:nvPr/>
          </p:nvSpPr>
          <p:spPr bwMode="auto">
            <a:xfrm>
              <a:off x="4638316" y="1298198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Scan &amp; BIST &amp; BSD</a:t>
              </a:r>
            </a:p>
          </p:txBody>
        </p:sp>
        <p:sp>
          <p:nvSpPr>
            <p:cNvPr id="97" name="AutoShape 66"/>
            <p:cNvSpPr>
              <a:spLocks noChangeArrowheads="1"/>
            </p:cNvSpPr>
            <p:nvPr/>
          </p:nvSpPr>
          <p:spPr bwMode="auto">
            <a:xfrm>
              <a:off x="1578617" y="3919062"/>
              <a:ext cx="1572003" cy="169631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MSMV LVS</a:t>
              </a:r>
            </a:p>
          </p:txBody>
        </p:sp>
        <p:sp>
          <p:nvSpPr>
            <p:cNvPr id="98" name="AutoShape 67"/>
            <p:cNvSpPr>
              <a:spLocks noChangeArrowheads="1"/>
            </p:cNvSpPr>
            <p:nvPr/>
          </p:nvSpPr>
          <p:spPr bwMode="auto">
            <a:xfrm>
              <a:off x="1578617" y="1952833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Network Check</a:t>
              </a:r>
            </a:p>
          </p:txBody>
        </p:sp>
        <p:sp>
          <p:nvSpPr>
            <p:cNvPr id="99" name="AutoShape 68"/>
            <p:cNvSpPr>
              <a:spLocks noChangeArrowheads="1"/>
            </p:cNvSpPr>
            <p:nvPr/>
          </p:nvSpPr>
          <p:spPr bwMode="auto">
            <a:xfrm>
              <a:off x="1578617" y="2161377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Detail Route</a:t>
              </a:r>
            </a:p>
          </p:txBody>
        </p:sp>
        <p:sp>
          <p:nvSpPr>
            <p:cNvPr id="100" name="AutoShape 69"/>
            <p:cNvSpPr>
              <a:spLocks noChangeArrowheads="1"/>
            </p:cNvSpPr>
            <p:nvPr/>
          </p:nvSpPr>
          <p:spPr bwMode="auto">
            <a:xfrm>
              <a:off x="1578617" y="2787011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MSMV/DFM Aware Detail Route</a:t>
              </a:r>
            </a:p>
          </p:txBody>
        </p:sp>
        <p:sp>
          <p:nvSpPr>
            <p:cNvPr id="101" name="AutoShape 70"/>
            <p:cNvSpPr>
              <a:spLocks noChangeArrowheads="1"/>
            </p:cNvSpPr>
            <p:nvPr/>
          </p:nvSpPr>
          <p:spPr bwMode="auto">
            <a:xfrm>
              <a:off x="4638316" y="2271715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Opt.(multi-Vt)</a:t>
              </a:r>
            </a:p>
          </p:txBody>
        </p:sp>
        <p:sp>
          <p:nvSpPr>
            <p:cNvPr id="102" name="AutoShape 71"/>
            <p:cNvSpPr>
              <a:spLocks noChangeArrowheads="1"/>
            </p:cNvSpPr>
            <p:nvPr/>
          </p:nvSpPr>
          <p:spPr bwMode="auto">
            <a:xfrm>
              <a:off x="4638316" y="2496367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Scan Re-ordering</a:t>
              </a:r>
            </a:p>
          </p:txBody>
        </p:sp>
        <p:sp>
          <p:nvSpPr>
            <p:cNvPr id="103" name="AutoShape 72"/>
            <p:cNvSpPr>
              <a:spLocks noChangeArrowheads="1"/>
            </p:cNvSpPr>
            <p:nvPr/>
          </p:nvSpPr>
          <p:spPr bwMode="auto">
            <a:xfrm>
              <a:off x="4638316" y="2047063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 placement</a:t>
              </a:r>
            </a:p>
          </p:txBody>
        </p:sp>
        <p:sp>
          <p:nvSpPr>
            <p:cNvPr id="104" name="AutoShape 73"/>
            <p:cNvSpPr>
              <a:spLocks noChangeArrowheads="1"/>
            </p:cNvSpPr>
            <p:nvPr/>
          </p:nvSpPr>
          <p:spPr bwMode="auto">
            <a:xfrm>
              <a:off x="1578617" y="4424240"/>
              <a:ext cx="1572003" cy="1683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>
                  <a:latin typeface="Tahoma" pitchFamily="34" charset="0"/>
                </a:rPr>
                <a:t>DFM</a:t>
              </a:r>
            </a:p>
          </p:txBody>
        </p:sp>
        <p:sp>
          <p:nvSpPr>
            <p:cNvPr id="105" name="AutoShape 74"/>
            <p:cNvSpPr>
              <a:spLocks noChangeArrowheads="1"/>
            </p:cNvSpPr>
            <p:nvPr/>
          </p:nvSpPr>
          <p:spPr bwMode="auto">
            <a:xfrm>
              <a:off x="3345513" y="4198891"/>
              <a:ext cx="626084" cy="477937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GDSII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Sign-off</a:t>
              </a:r>
            </a:p>
          </p:txBody>
        </p:sp>
        <p:sp>
          <p:nvSpPr>
            <p:cNvPr id="106" name="AutoShape 44"/>
            <p:cNvSpPr>
              <a:spLocks noChangeArrowheads="1"/>
            </p:cNvSpPr>
            <p:nvPr/>
          </p:nvSpPr>
          <p:spPr bwMode="auto">
            <a:xfrm flipH="1" flipV="1">
              <a:off x="2231590" y="999435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107" name="AutoShape 65"/>
            <p:cNvSpPr>
              <a:spLocks noChangeArrowheads="1"/>
            </p:cNvSpPr>
            <p:nvPr/>
          </p:nvSpPr>
          <p:spPr bwMode="auto">
            <a:xfrm>
              <a:off x="1578617" y="2369922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CTS</a:t>
              </a:r>
            </a:p>
          </p:txBody>
        </p:sp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>
              <a:off x="1578617" y="2578466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/>
              <a:r>
                <a:rPr lang="en-US" altLang="zh-TW" sz="700" dirty="0" err="1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Xtalk</a:t>
              </a:r>
              <a:r>
                <a:rPr lang="en-US" altLang="zh-TW" sz="7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 Prevention</a:t>
              </a:r>
            </a:p>
          </p:txBody>
        </p:sp>
        <p:sp>
          <p:nvSpPr>
            <p:cNvPr id="109" name="AutoShape 24"/>
            <p:cNvSpPr>
              <a:spLocks noChangeArrowheads="1"/>
            </p:cNvSpPr>
            <p:nvPr/>
          </p:nvSpPr>
          <p:spPr bwMode="auto">
            <a:xfrm>
              <a:off x="1578617" y="2995555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Routing Opt.</a:t>
              </a:r>
            </a:p>
          </p:txBody>
        </p:sp>
        <p:sp>
          <p:nvSpPr>
            <p:cNvPr id="110" name="AutoShape 54"/>
            <p:cNvSpPr>
              <a:spLocks noChangeArrowheads="1"/>
            </p:cNvSpPr>
            <p:nvPr/>
          </p:nvSpPr>
          <p:spPr bwMode="auto">
            <a:xfrm flipH="1" flipV="1">
              <a:off x="2231590" y="1840160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</p:grpSp>
      <p:sp>
        <p:nvSpPr>
          <p:cNvPr id="4" name="AutoShape 30">
            <a:extLst>
              <a:ext uri="{FF2B5EF4-FFF2-40B4-BE49-F238E27FC236}">
                <a16:creationId xmlns:a16="http://schemas.microsoft.com/office/drawing/2014/main" id="{2C4C435C-1910-494E-6820-85AFFC6AD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411" y="2803939"/>
            <a:ext cx="770590" cy="27859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anchorCtr="1"/>
          <a:lstStyle/>
          <a:p>
            <a:pPr algn="ctr">
              <a:defRPr/>
            </a:pPr>
            <a:r>
              <a:rPr lang="en-US" altLang="zh-TW" sz="600" dirty="0">
                <a:solidFill>
                  <a:schemeClr val="tx1"/>
                </a:solidFill>
                <a:latin typeface="Tahoma" pitchFamily="34" charset="0"/>
              </a:rPr>
              <a:t>MSMV </a:t>
            </a:r>
          </a:p>
          <a:p>
            <a:pPr algn="ctr">
              <a:defRPr/>
            </a:pPr>
            <a:r>
              <a:rPr lang="en-US" altLang="zh-TW" sz="600" dirty="0">
                <a:solidFill>
                  <a:schemeClr val="tx1"/>
                </a:solidFill>
                <a:latin typeface="Tahoma" pitchFamily="34" charset="0"/>
              </a:rPr>
              <a:t>STA (OCV)</a:t>
            </a:r>
          </a:p>
        </p:txBody>
      </p:sp>
    </p:spTree>
    <p:extLst>
      <p:ext uri="{BB962C8B-B14F-4D97-AF65-F5344CB8AC3E}">
        <p14:creationId xmlns:p14="http://schemas.microsoft.com/office/powerpoint/2010/main" val="41902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#1 (2018)</a:t>
            </a:r>
            <a:endParaRPr kumimoji="1" lang="zh-TW" altLang="en-US" dirty="0"/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1199278" y="856947"/>
            <a:ext cx="3619469" cy="3429605"/>
          </a:xfrm>
          <a:prstGeom prst="rect">
            <a:avLst/>
          </a:prstGeom>
        </p:spPr>
      </p:pic>
      <p:sp>
        <p:nvSpPr>
          <p:cNvPr id="46" name="圓角矩形 45"/>
          <p:cNvSpPr>
            <a:spLocks noChangeAspect="1"/>
          </p:cNvSpPr>
          <p:nvPr/>
        </p:nvSpPr>
        <p:spPr>
          <a:xfrm>
            <a:off x="5144242" y="139397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28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HPC+</a:t>
            </a:r>
          </a:p>
        </p:txBody>
      </p:sp>
      <p:sp>
        <p:nvSpPr>
          <p:cNvPr id="47" name="圓角矩形 46"/>
          <p:cNvSpPr>
            <a:spLocks noChangeAspect="1"/>
          </p:cNvSpPr>
          <p:nvPr/>
        </p:nvSpPr>
        <p:spPr>
          <a:xfrm>
            <a:off x="6497653" y="271228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Multi-Side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Partners</a:t>
            </a:r>
          </a:p>
        </p:txBody>
      </p:sp>
      <p:sp>
        <p:nvSpPr>
          <p:cNvPr id="48" name="圓角矩形 47"/>
          <p:cNvSpPr>
            <a:spLocks noChangeAspect="1"/>
          </p:cNvSpPr>
          <p:nvPr/>
        </p:nvSpPr>
        <p:spPr>
          <a:xfrm>
            <a:off x="6497653" y="139397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200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200667" y="907411"/>
            <a:ext cx="232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altLang="zh-TW" sz="2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WW 1</a:t>
            </a:r>
            <a:r>
              <a:rPr lang="en-US" altLang="zh-TW" sz="2000" baseline="30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st</a:t>
            </a:r>
            <a:r>
              <a:rPr lang="en-US" altLang="zh-TW" sz="2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 8K TV </a:t>
            </a:r>
            <a:r>
              <a:rPr lang="en-US" altLang="zh-TW" sz="2000" dirty="0" err="1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SoC</a:t>
            </a:r>
            <a:endParaRPr lang="zh-TW" altLang="en-US" sz="2000" dirty="0">
              <a:solidFill>
                <a:srgbClr val="004990"/>
              </a:solidFill>
              <a:latin typeface="Century Gothic" panose="020B0502020202020204" pitchFamily="34" charset="0"/>
              <a:ea typeface="微軟正黑體"/>
              <a:cs typeface="Futura Medium" panose="020B0602020204020303" pitchFamily="34" charset="-79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7143" l="1105" r="98711">
                        <a14:foregroundMark x1="6998" y1="33333" x2="5893" y2="46667"/>
                        <a14:foregroundMark x1="8840" y1="20952" x2="12707" y2="68571"/>
                        <a14:foregroundMark x1="4972" y1="58095" x2="10866" y2="58095"/>
                        <a14:foregroundMark x1="5525" y1="59048" x2="4236" y2="72381"/>
                        <a14:foregroundMark x1="19521" y1="20952" x2="17311" y2="40952"/>
                        <a14:foregroundMark x1="26519" y1="30476" x2="27808" y2="55238"/>
                        <a14:foregroundMark x1="24862" y1="71429" x2="27993" y2="83810"/>
                        <a14:foregroundMark x1="33702" y1="24762" x2="33886" y2="59048"/>
                        <a14:foregroundMark x1="40516" y1="31429" x2="40884" y2="64762"/>
                        <a14:foregroundMark x1="46777" y1="28571" x2="46041" y2="55238"/>
                        <a14:foregroundMark x1="56169" y1="33333" x2="56722" y2="49524"/>
                        <a14:foregroundMark x1="62799" y1="20952" x2="62063" y2="30476"/>
                        <a14:foregroundMark x1="62431" y1="37143" x2="67956" y2="51429"/>
                        <a14:foregroundMark x1="67772" y1="62857" x2="65562" y2="72381"/>
                        <a14:foregroundMark x1="61878" y1="72381" x2="64457" y2="7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6546" y="1107466"/>
            <a:ext cx="1973417" cy="381600"/>
          </a:xfrm>
          <a:prstGeom prst="rect">
            <a:avLst/>
          </a:prstGeom>
        </p:spPr>
      </p:pic>
      <p:sp>
        <p:nvSpPr>
          <p:cNvPr id="51" name="圓角矩形 50"/>
          <p:cNvSpPr>
            <a:spLocks noChangeAspect="1"/>
          </p:cNvSpPr>
          <p:nvPr/>
        </p:nvSpPr>
        <p:spPr>
          <a:xfrm>
            <a:off x="5144242" y="271228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150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Ku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Shipped in 1</a:t>
            </a:r>
            <a:r>
              <a:rPr kumimoji="0" lang="en-US" altLang="zh-TW" sz="10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st</a:t>
            </a: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yr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7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A52C9-83C4-3CEB-02BC-33DA036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#1 (2018) WW 1st 8K TV SoC</a:t>
            </a:r>
            <a:endParaRPr kumimoji="1"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010" y="804635"/>
            <a:ext cx="2438115" cy="25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4383430" y="1785490"/>
            <a:ext cx="4313003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556646" y="2091913"/>
            <a:ext cx="42716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Application : 8K TV </a:t>
            </a:r>
            <a:r>
              <a:rPr lang="en-US" altLang="zh-TW" sz="1100" dirty="0" err="1">
                <a:cs typeface="Arial" panose="020B0604020202020204" pitchFamily="34" charset="0"/>
              </a:rPr>
              <a:t>SoC</a:t>
            </a:r>
            <a:endParaRPr lang="en-US" altLang="zh-TW" sz="1100" dirty="0">
              <a:cs typeface="Arial" panose="020B0604020202020204" pitchFamily="34" charset="0"/>
            </a:endParaRP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Technology: </a:t>
            </a:r>
            <a:r>
              <a:rPr lang="en-US" altLang="zh-TW" sz="1100" dirty="0" err="1">
                <a:cs typeface="Arial" panose="020B0604020202020204" pitchFamily="34" charset="0"/>
              </a:rPr>
              <a:t>tsmc</a:t>
            </a:r>
            <a:r>
              <a:rPr lang="en-US" altLang="zh-TW" sz="1100" dirty="0">
                <a:cs typeface="Arial" panose="020B0604020202020204" pitchFamily="34" charset="0"/>
              </a:rPr>
              <a:t> 28 nm HPC+ 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Main Clock </a:t>
            </a:r>
            <a:r>
              <a:rPr lang="en-US" altLang="zh-TW" sz="1100" dirty="0" err="1">
                <a:cs typeface="Arial" panose="020B0604020202020204" pitchFamily="34" charset="0"/>
              </a:rPr>
              <a:t>Freq</a:t>
            </a:r>
            <a:r>
              <a:rPr lang="en-US" altLang="zh-TW" sz="1100" dirty="0">
                <a:cs typeface="Arial" panose="020B0604020202020204" pitchFamily="34" charset="0"/>
              </a:rPr>
              <a:t>: 600MHz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Bus Clock </a:t>
            </a:r>
            <a:r>
              <a:rPr lang="en-US" altLang="zh-TW" sz="1100" dirty="0" err="1">
                <a:cs typeface="Arial" panose="020B0604020202020204" pitchFamily="34" charset="0"/>
              </a:rPr>
              <a:t>Freq</a:t>
            </a:r>
            <a:r>
              <a:rPr lang="en-US" altLang="zh-TW" sz="1100" dirty="0">
                <a:cs typeface="Arial" panose="020B0604020202020204" pitchFamily="34" charset="0"/>
              </a:rPr>
              <a:t>: 400MHz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Critical IPs: MEMC, DDR4 PHY/CTRL (2.4GHz), HDMI2.0/HDMI2.1, VBO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Gate Count: ~200M (Top: 90M)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Size: 14200 um x 17000 um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PKG Type: FCBGA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84402" y="4057749"/>
            <a:ext cx="3405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100" dirty="0"/>
              <a:t>Bottom-up Hierarchical Implementation Approach</a:t>
            </a:r>
          </a:p>
          <a:p>
            <a:r>
              <a:rPr lang="en-US" altLang="zh-TW" sz="1100" dirty="0"/>
              <a:t>Large Chip Size with Aggressive TAT</a:t>
            </a:r>
          </a:p>
          <a:p>
            <a:r>
              <a:rPr lang="en-US" altLang="zh-TW" sz="1100" dirty="0"/>
              <a:t>Oversea Project Management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59067" y="4045877"/>
            <a:ext cx="4331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100" dirty="0"/>
              <a:t>Tape-out in 3</a:t>
            </a:r>
            <a:r>
              <a:rPr lang="zh-TW" altLang="en-US" sz="1100" dirty="0"/>
              <a:t> </a:t>
            </a:r>
            <a:r>
              <a:rPr lang="en-US" altLang="zh-TW" sz="1100" dirty="0"/>
              <a:t>Months after Design Freeze</a:t>
            </a:r>
          </a:p>
          <a:p>
            <a:r>
              <a:rPr lang="en-US" altLang="zh-TW" sz="1100" dirty="0"/>
              <a:t>1</a:t>
            </a:r>
            <a:r>
              <a:rPr lang="en-US" altLang="zh-TW" sz="1100" baseline="30000" dirty="0"/>
              <a:t>st</a:t>
            </a:r>
            <a:r>
              <a:rPr lang="en-US" altLang="zh-TW" sz="1100" dirty="0"/>
              <a:t> Cut Work 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701550" y="3757877"/>
            <a:ext cx="3405036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4383430" y="3757877"/>
            <a:ext cx="4313002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13" name="圓角矩形 12"/>
          <p:cNvSpPr/>
          <p:nvPr/>
        </p:nvSpPr>
        <p:spPr bwMode="auto">
          <a:xfrm>
            <a:off x="4390058" y="619300"/>
            <a:ext cx="4313003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558135" y="925723"/>
            <a:ext cx="4144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IPs License, Hardening  and Verification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Physical Design Including F/C Design and DFT/MBIST/MBISR Insertion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Turnkey Services</a:t>
            </a:r>
          </a:p>
        </p:txBody>
      </p:sp>
    </p:spTree>
    <p:extLst>
      <p:ext uri="{BB962C8B-B14F-4D97-AF65-F5344CB8AC3E}">
        <p14:creationId xmlns:p14="http://schemas.microsoft.com/office/powerpoint/2010/main" val="9081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#2 (2019)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5" y="864767"/>
            <a:ext cx="4174654" cy="34139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787" y="864767"/>
            <a:ext cx="3781941" cy="3413965"/>
          </a:xfrm>
          <a:prstGeom prst="rect">
            <a:avLst/>
          </a:prstGeom>
        </p:spPr>
      </p:pic>
      <p:sp>
        <p:nvSpPr>
          <p:cNvPr id="5" name="圓角矩形 4"/>
          <p:cNvSpPr>
            <a:spLocks noChangeAspect="1"/>
          </p:cNvSpPr>
          <p:nvPr/>
        </p:nvSpPr>
        <p:spPr>
          <a:xfrm>
            <a:off x="5206563" y="1477903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16FFC</a:t>
            </a:r>
          </a:p>
        </p:txBody>
      </p:sp>
      <p:sp>
        <p:nvSpPr>
          <p:cNvPr id="6" name="圓角矩形 5"/>
          <p:cNvSpPr>
            <a:spLocks noChangeAspect="1"/>
          </p:cNvSpPr>
          <p:nvPr/>
        </p:nvSpPr>
        <p:spPr>
          <a:xfrm>
            <a:off x="6490591" y="1477903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37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7" name="圓角矩形 6"/>
          <p:cNvSpPr>
            <a:spLocks noChangeAspect="1"/>
          </p:cNvSpPr>
          <p:nvPr/>
        </p:nvSpPr>
        <p:spPr>
          <a:xfrm>
            <a:off x="5206563" y="2763114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xPU</a:t>
            </a:r>
            <a:endParaRPr kumimoji="0" lang="en-US" altLang="zh-TW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Harden Cores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97390" y="1043892"/>
            <a:ext cx="268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2000" b="1">
                <a:solidFill>
                  <a:srgbClr val="004990"/>
                </a:solidFill>
                <a:latin typeface="FUTURA MEDIUM" panose="020B0602020204020303" pitchFamily="34" charset="-79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sz="1800" b="0" dirty="0">
                <a:latin typeface="Century Gothic" panose="020B0502020202020204" pitchFamily="34" charset="0"/>
              </a:rPr>
              <a:t>Automotive AP (ADAS)</a:t>
            </a:r>
            <a:endParaRPr lang="zh-TW" altLang="en-US" sz="1800" b="0" dirty="0">
              <a:latin typeface="Century Gothic" panose="020B0502020202020204" pitchFamily="34" charset="0"/>
            </a:endParaRPr>
          </a:p>
        </p:txBody>
      </p:sp>
      <p:sp>
        <p:nvSpPr>
          <p:cNvPr id="10" name="圓角矩形 9"/>
          <p:cNvSpPr>
            <a:spLocks noChangeAspect="1"/>
          </p:cNvSpPr>
          <p:nvPr/>
        </p:nvSpPr>
        <p:spPr>
          <a:xfrm>
            <a:off x="6490591" y="2765220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AEC-Q100</a:t>
            </a:r>
            <a:r>
              <a:rPr lang="zh-TW" altLang="en-US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 </a:t>
            </a: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Qualified</a:t>
            </a:r>
            <a:endParaRPr lang="en-US" altLang="zh-TW" sz="9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5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A52C9-83C4-3CEB-02BC-33DA036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#2 (2019)_16 nm FFC </a:t>
            </a:r>
            <a:r>
              <a:rPr kumimoji="1" lang="en-US" altLang="zh-TW" dirty="0" err="1"/>
              <a:t>xPUs</a:t>
            </a:r>
            <a:r>
              <a:rPr kumimoji="1" lang="en-US" altLang="zh-TW" dirty="0"/>
              <a:t> Harden Project</a:t>
            </a:r>
            <a:endParaRPr kumimoji="1" lang="zh-TW" altLang="en-US" dirty="0"/>
          </a:p>
        </p:txBody>
      </p:sp>
      <p:sp>
        <p:nvSpPr>
          <p:cNvPr id="4" name="圓角矩形 3"/>
          <p:cNvSpPr/>
          <p:nvPr/>
        </p:nvSpPr>
        <p:spPr bwMode="auto">
          <a:xfrm>
            <a:off x="4616598" y="1303647"/>
            <a:ext cx="4104151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706599" y="1605939"/>
            <a:ext cx="401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Application : Automotive AP processor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Technology: </a:t>
            </a:r>
            <a:r>
              <a:rPr lang="en-US" altLang="zh-TW" sz="1200" dirty="0" err="1">
                <a:cs typeface="Arial" panose="020B0604020202020204" pitchFamily="34" charset="0"/>
              </a:rPr>
              <a:t>tsmc</a:t>
            </a:r>
            <a:r>
              <a:rPr lang="en-US" altLang="zh-TW" sz="1200" dirty="0">
                <a:cs typeface="Arial" panose="020B0604020202020204" pitchFamily="34" charset="0"/>
              </a:rPr>
              <a:t> 16 nm FFC 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Major IPs: CPUx2, GPUx2, VPU, VSN (NPU)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Harden Block Gate Count, Area and Performance: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18875"/>
              </p:ext>
            </p:extLst>
          </p:nvPr>
        </p:nvGraphicFramePr>
        <p:xfrm>
          <a:off x="4785478" y="2464297"/>
          <a:ext cx="3792834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884">
                  <a:extLst>
                    <a:ext uri="{9D8B030D-6E8A-4147-A177-3AD203B41FA5}">
                      <a16:colId xmlns:a16="http://schemas.microsoft.com/office/drawing/2014/main" val="2151489666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4191436382"/>
                    </a:ext>
                  </a:extLst>
                </a:gridCol>
                <a:gridCol w="638664">
                  <a:extLst>
                    <a:ext uri="{9D8B030D-6E8A-4147-A177-3AD203B41FA5}">
                      <a16:colId xmlns:a16="http://schemas.microsoft.com/office/drawing/2014/main" val="168492962"/>
                    </a:ext>
                  </a:extLst>
                </a:gridCol>
                <a:gridCol w="749366">
                  <a:extLst>
                    <a:ext uri="{9D8B030D-6E8A-4147-A177-3AD203B41FA5}">
                      <a16:colId xmlns:a16="http://schemas.microsoft.com/office/drawing/2014/main" val="2074874145"/>
                    </a:ext>
                  </a:extLst>
                </a:gridCol>
                <a:gridCol w="894131">
                  <a:extLst>
                    <a:ext uri="{9D8B030D-6E8A-4147-A177-3AD203B41FA5}">
                      <a16:colId xmlns:a16="http://schemas.microsoft.com/office/drawing/2014/main" val="1050628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Harden</a:t>
                      </a:r>
                      <a:r>
                        <a:rPr lang="en-US" altLang="zh-TW" sz="700" baseline="0" dirty="0"/>
                        <a:t> Block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Gate Count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Size (mm</a:t>
                      </a:r>
                      <a:r>
                        <a:rPr lang="en-US" altLang="zh-TW" sz="700" baseline="30000" dirty="0"/>
                        <a:t>2</a:t>
                      </a:r>
                      <a:r>
                        <a:rPr lang="en-US" altLang="zh-TW" sz="700" dirty="0"/>
                        <a:t>)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Target </a:t>
                      </a:r>
                      <a:r>
                        <a:rPr lang="en-US" altLang="zh-TW" sz="700" dirty="0" err="1"/>
                        <a:t>Freq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Actual</a:t>
                      </a:r>
                      <a:r>
                        <a:rPr lang="en-US" altLang="zh-TW" sz="700" baseline="0" dirty="0"/>
                        <a:t> </a:t>
                      </a:r>
                      <a:r>
                        <a:rPr lang="en-US" altLang="zh-TW" sz="700" baseline="0" dirty="0" err="1"/>
                        <a:t>Freq</a:t>
                      </a:r>
                      <a:r>
                        <a:rPr lang="en-US" altLang="zh-TW" sz="700" baseline="0" dirty="0"/>
                        <a:t> @WC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290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CPU1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6.4M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7.83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2GHz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1.7GHz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473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CPU2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1.13M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1.14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1.5GHz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1.5GHz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0994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GPU1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12.54M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11.04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878242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GPU2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6.3M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5.45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100537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VPU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8.37M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4.23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666MHz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666MHz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34649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NPU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2.33M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2.14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750MHz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750MHz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668457"/>
                  </a:ext>
                </a:extLst>
              </a:tr>
            </a:tbl>
          </a:graphicData>
        </a:graphic>
      </p:graphicFrame>
      <p:sp>
        <p:nvSpPr>
          <p:cNvPr id="9" name="圓角矩形 8"/>
          <p:cNvSpPr/>
          <p:nvPr/>
        </p:nvSpPr>
        <p:spPr bwMode="auto">
          <a:xfrm>
            <a:off x="426871" y="3660573"/>
            <a:ext cx="3970485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10" name="圓角矩形 9"/>
          <p:cNvSpPr/>
          <p:nvPr/>
        </p:nvSpPr>
        <p:spPr bwMode="auto">
          <a:xfrm>
            <a:off x="4616598" y="3991767"/>
            <a:ext cx="4104150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6873" y="3960445"/>
            <a:ext cx="39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200" dirty="0"/>
              <a:t>High Target Frequency (Target </a:t>
            </a:r>
            <a:r>
              <a:rPr lang="en-US" altLang="zh-TW" sz="1200" dirty="0" err="1"/>
              <a:t>Freq</a:t>
            </a:r>
            <a:r>
              <a:rPr lang="en-US" altLang="zh-TW" sz="1200" dirty="0"/>
              <a:t>: 2GHz)</a:t>
            </a:r>
          </a:p>
          <a:p>
            <a:r>
              <a:rPr lang="en-US" altLang="zh-TW" sz="1200" dirty="0"/>
              <a:t>Competitive Core Size Requirement for each Harden Block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706599" y="4291797"/>
            <a:ext cx="401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200" dirty="0"/>
              <a:t>CPU1 can run up to 1.7GHz @ WC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4623226" y="654324"/>
            <a:ext cx="4104151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713226" y="960747"/>
            <a:ext cx="401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IP Hardening and Verification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2123A20-22C3-E439-5D23-C126DA779762}"/>
              </a:ext>
            </a:extLst>
          </p:cNvPr>
          <p:cNvGrpSpPr/>
          <p:nvPr/>
        </p:nvGrpSpPr>
        <p:grpSpPr>
          <a:xfrm>
            <a:off x="720933" y="654324"/>
            <a:ext cx="3288302" cy="2824245"/>
            <a:chOff x="304397" y="550912"/>
            <a:chExt cx="3978845" cy="341733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397" y="550912"/>
              <a:ext cx="3978845" cy="341733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918009" y="2267415"/>
              <a:ext cx="877230" cy="114035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GPU2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1659" y="2479288"/>
              <a:ext cx="1456350" cy="136416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GPU1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2919413" y="2133600"/>
              <a:ext cx="926305" cy="1071563"/>
            </a:xfrm>
            <a:custGeom>
              <a:avLst/>
              <a:gdLst>
                <a:gd name="connsiteX0" fmla="*/ 0 w 926305"/>
                <a:gd name="connsiteY0" fmla="*/ 0 h 1071563"/>
                <a:gd name="connsiteX1" fmla="*/ 523875 w 926305"/>
                <a:gd name="connsiteY1" fmla="*/ 0 h 1071563"/>
                <a:gd name="connsiteX2" fmla="*/ 523875 w 926305"/>
                <a:gd name="connsiteY2" fmla="*/ 223838 h 1071563"/>
                <a:gd name="connsiteX3" fmla="*/ 676275 w 926305"/>
                <a:gd name="connsiteY3" fmla="*/ 223838 h 1071563"/>
                <a:gd name="connsiteX4" fmla="*/ 676275 w 926305"/>
                <a:gd name="connsiteY4" fmla="*/ 614363 h 1071563"/>
                <a:gd name="connsiteX5" fmla="*/ 926305 w 926305"/>
                <a:gd name="connsiteY5" fmla="*/ 614363 h 1071563"/>
                <a:gd name="connsiteX6" fmla="*/ 926305 w 926305"/>
                <a:gd name="connsiteY6" fmla="*/ 1071563 h 1071563"/>
                <a:gd name="connsiteX7" fmla="*/ 676275 w 926305"/>
                <a:gd name="connsiteY7" fmla="*/ 1071563 h 1071563"/>
                <a:gd name="connsiteX8" fmla="*/ 676274 w 926305"/>
                <a:gd name="connsiteY8" fmla="*/ 1071563 h 1071563"/>
                <a:gd name="connsiteX9" fmla="*/ 523875 w 926305"/>
                <a:gd name="connsiteY9" fmla="*/ 1071563 h 1071563"/>
                <a:gd name="connsiteX10" fmla="*/ 0 w 926305"/>
                <a:gd name="connsiteY10" fmla="*/ 1071563 h 107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6305" h="1071563">
                  <a:moveTo>
                    <a:pt x="0" y="0"/>
                  </a:moveTo>
                  <a:lnTo>
                    <a:pt x="523875" y="0"/>
                  </a:lnTo>
                  <a:lnTo>
                    <a:pt x="523875" y="223838"/>
                  </a:lnTo>
                  <a:lnTo>
                    <a:pt x="676275" y="223838"/>
                  </a:lnTo>
                  <a:lnTo>
                    <a:pt x="676275" y="614363"/>
                  </a:lnTo>
                  <a:lnTo>
                    <a:pt x="926305" y="614363"/>
                  </a:lnTo>
                  <a:lnTo>
                    <a:pt x="926305" y="1071563"/>
                  </a:lnTo>
                  <a:lnTo>
                    <a:pt x="676275" y="1071563"/>
                  </a:lnTo>
                  <a:lnTo>
                    <a:pt x="676274" y="1071563"/>
                  </a:lnTo>
                  <a:lnTo>
                    <a:pt x="523875" y="1071563"/>
                  </a:lnTo>
                  <a:lnTo>
                    <a:pt x="0" y="107156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 VPU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3338513" y="1479395"/>
              <a:ext cx="507205" cy="477993"/>
            </a:xfrm>
            <a:custGeom>
              <a:avLst/>
              <a:gdLst>
                <a:gd name="connsiteX0" fmla="*/ 0 w 507205"/>
                <a:gd name="connsiteY0" fmla="*/ 0 h 477993"/>
                <a:gd name="connsiteX1" fmla="*/ 252411 w 507205"/>
                <a:gd name="connsiteY1" fmla="*/ 0 h 477993"/>
                <a:gd name="connsiteX2" fmla="*/ 507205 w 507205"/>
                <a:gd name="connsiteY2" fmla="*/ 0 h 477993"/>
                <a:gd name="connsiteX3" fmla="*/ 507205 w 507205"/>
                <a:gd name="connsiteY3" fmla="*/ 387505 h 477993"/>
                <a:gd name="connsiteX4" fmla="*/ 252411 w 507205"/>
                <a:gd name="connsiteY4" fmla="*/ 387505 h 477993"/>
                <a:gd name="connsiteX5" fmla="*/ 252411 w 507205"/>
                <a:gd name="connsiteY5" fmla="*/ 477993 h 477993"/>
                <a:gd name="connsiteX6" fmla="*/ 0 w 507205"/>
                <a:gd name="connsiteY6" fmla="*/ 477993 h 47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205" h="477993">
                  <a:moveTo>
                    <a:pt x="0" y="0"/>
                  </a:moveTo>
                  <a:lnTo>
                    <a:pt x="252411" y="0"/>
                  </a:lnTo>
                  <a:lnTo>
                    <a:pt x="507205" y="0"/>
                  </a:lnTo>
                  <a:lnTo>
                    <a:pt x="507205" y="387505"/>
                  </a:lnTo>
                  <a:lnTo>
                    <a:pt x="252411" y="387505"/>
                  </a:lnTo>
                  <a:lnTo>
                    <a:pt x="252411" y="477993"/>
                  </a:lnTo>
                  <a:lnTo>
                    <a:pt x="0" y="47799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CPU2</a:t>
              </a:r>
              <a:endParaRPr lang="zh-TW" altLang="en-US" sz="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673350" y="692627"/>
              <a:ext cx="1591902" cy="78676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CPU1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65350" y="835697"/>
              <a:ext cx="508000" cy="720054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NPU</a:t>
              </a:r>
              <a:endParaRPr lang="zh-TW" altLang="en-US" sz="1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35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05CFBA08-44B2-C3AC-7F6A-D88C96C3848A}"/>
              </a:ext>
            </a:extLst>
          </p:cNvPr>
          <p:cNvSpPr/>
          <p:nvPr/>
        </p:nvSpPr>
        <p:spPr>
          <a:xfrm>
            <a:off x="-20132" y="0"/>
            <a:ext cx="2458793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4" name="圖片 19">
            <a:extLst>
              <a:ext uri="{FF2B5EF4-FFF2-40B4-BE49-F238E27FC236}">
                <a16:creationId xmlns:a16="http://schemas.microsoft.com/office/drawing/2014/main" id="{36B5DDE8-8AEB-E41E-0B78-548BC597E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32" y="1"/>
            <a:ext cx="2458793" cy="1600151"/>
          </a:xfrm>
          <a:prstGeom prst="rect">
            <a:avLst/>
          </a:prstGeom>
        </p:spPr>
      </p:pic>
      <p:sp>
        <p:nvSpPr>
          <p:cNvPr id="22" name="標題 21">
            <a:extLst>
              <a:ext uri="{FF2B5EF4-FFF2-40B4-BE49-F238E27FC236}">
                <a16:creationId xmlns:a16="http://schemas.microsoft.com/office/drawing/2014/main" id="{B1CE2698-FC00-55B9-C5FF-03E7F5F2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6" y="899758"/>
            <a:ext cx="1495591" cy="282118"/>
          </a:xfrm>
          <a:effectLst>
            <a:reflection blurRad="6350" stA="52000" endA="300" endPos="530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en" altLang="zh-TW" sz="1600" dirty="0">
                <a:solidFill>
                  <a:schemeClr val="bg1"/>
                </a:solidFill>
              </a:rPr>
              <a:t>Agenda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E1C6EC9-8CAB-8FDE-FCE2-CB3E5444EAAE}"/>
              </a:ext>
            </a:extLst>
          </p:cNvPr>
          <p:cNvSpPr txBox="1"/>
          <p:nvPr/>
        </p:nvSpPr>
        <p:spPr>
          <a:xfrm flipV="1">
            <a:off x="2461874" y="4770629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A6C70B2-5111-00BE-558D-76E880F381E3}"/>
              </a:ext>
            </a:extLst>
          </p:cNvPr>
          <p:cNvSpPr txBox="1"/>
          <p:nvPr/>
        </p:nvSpPr>
        <p:spPr>
          <a:xfrm>
            <a:off x="2604784" y="1009821"/>
            <a:ext cx="5475047" cy="1661223"/>
          </a:xfrm>
          <a:prstGeom prst="rect">
            <a:avLst/>
          </a:prstGeom>
          <a:noFill/>
        </p:spPr>
        <p:txBody>
          <a:bodyPr wrap="square" lIns="51433" tIns="25717" rIns="51433" bIns="25717" rtlCol="0">
            <a:spAutoFit/>
          </a:bodyPr>
          <a:lstStyle/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About Socle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Design Service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Turnkey Service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Channel Service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63E708D-579F-AC32-954E-5845BE4FA8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D149A12-CD71-64CA-C6B6-01856AF59F01}"/>
              </a:ext>
            </a:extLst>
          </p:cNvPr>
          <p:cNvSpPr txBox="1"/>
          <p:nvPr/>
        </p:nvSpPr>
        <p:spPr>
          <a:xfrm rot="16200000" flipV="1">
            <a:off x="122621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B82C77A-BDB3-F3D6-0319-1EE95808C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71" y="252520"/>
            <a:ext cx="600977" cy="2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7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79"/>
          <a:stretch/>
        </p:blipFill>
        <p:spPr>
          <a:xfrm>
            <a:off x="855952" y="651248"/>
            <a:ext cx="4285661" cy="327728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#3 (2020)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5273346" y="1508966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7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7 FFC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35568" y="1104905"/>
            <a:ext cx="345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1">
                <a:solidFill>
                  <a:srgbClr val="004990"/>
                </a:solidFill>
                <a:latin typeface="FUTURA MEDIUM" panose="020B0602020204020303" pitchFamily="34" charset="-79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b="0" dirty="0">
                <a:latin typeface="Century Gothic" panose="020B0502020202020204" pitchFamily="34" charset="0"/>
              </a:rPr>
              <a:t>Edge AI Accelerator IP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615988" y="1510212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7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0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615988" y="285858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Unique AI ALU Harden </a:t>
            </a:r>
            <a:endParaRPr lang="en-US" altLang="zh-TW" sz="9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5273346" y="285360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18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TOPS/W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4.5X General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3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#3 </a:t>
            </a:r>
            <a:r>
              <a:rPr kumimoji="1" lang="en-US" altLang="zh-TW"/>
              <a:t>(2020)_1st</a:t>
            </a:r>
            <a:r>
              <a:rPr kumimoji="1" lang="en-US" altLang="zh-TW" dirty="0"/>
              <a:t> Project with M Company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723578"/>
            <a:ext cx="4051401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439900"/>
            <a:ext cx="4051401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2" y="3439900"/>
            <a:ext cx="3920404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730640" y="2047614"/>
            <a:ext cx="41402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Application : AI-Coprocessor 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Technology: TSMC N7FFC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Power Domain: 1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CPU clock frequency: A53 1 GHz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Major IPs: CPU, PCIe-3, LPDDR4, PLL 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BGA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730641" y="3824106"/>
            <a:ext cx="3733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CPU can run up to 1.0 GHz @ 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Special ALU Design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Optimizer Flow than M-Company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96613" y="3824106"/>
            <a:ext cx="3733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High Target frequency need manual efforts during APR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Competitive core size to cause routing difficulty and need manual efforts during APR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0" y="727065"/>
            <a:ext cx="3530208" cy="2465275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 bwMode="auto">
          <a:xfrm>
            <a:off x="4589019" y="603801"/>
            <a:ext cx="4123282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658759" y="910224"/>
            <a:ext cx="43130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Physical Design Including IP Harden and DFT/MBIST Insertion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PI/SI Services for PKG Substrate and PCB Design</a:t>
            </a:r>
          </a:p>
        </p:txBody>
      </p:sp>
    </p:spTree>
    <p:extLst>
      <p:ext uri="{BB962C8B-B14F-4D97-AF65-F5344CB8AC3E}">
        <p14:creationId xmlns:p14="http://schemas.microsoft.com/office/powerpoint/2010/main" val="277231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etaverse Weekly: News About Holograms, NFTs, Awards, Partnerships And Launches From All Corners Of The Metaverse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13" y="558957"/>
            <a:ext cx="8660444" cy="41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#4 (2021)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5273346" y="147131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12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12 FFC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65764" y="1114253"/>
            <a:ext cx="34524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dirty="0"/>
              <a:t>DDR5 for Data Center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587683" y="147256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4.5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587683" y="2775378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lvl="0" algn="ctr" defTabSz="914355">
              <a:defRPr/>
            </a:pP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Low Power Design</a:t>
            </a: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5273346" y="2770402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3.2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GHz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Max Clock</a:t>
            </a:r>
            <a:r>
              <a:rPr kumimoji="0" lang="en-US" altLang="zh-TW" sz="9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9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Freq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0" y="1159514"/>
            <a:ext cx="4240160" cy="282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3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#4 (2021)_12 nm DDR5 Controller </a:t>
            </a:r>
            <a:r>
              <a:rPr kumimoji="1" lang="en-US" altLang="zh-TW" dirty="0" err="1"/>
              <a:t>Testchip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803148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385657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1" y="3026150"/>
            <a:ext cx="4094329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849090" y="2127184"/>
            <a:ext cx="3763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Application : DDR5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Technology: TSMC N12FFC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Power Domain: 2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Max clock frequency: 3.2GHz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Area: 3600um * 2400um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864099" y="37698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TSMC N12FFC DDR5 with low power solution project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Project from Top 3 Storage Controller Provider in the World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19328" y="341035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High Target frequency need many manual efforts during timing closured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Competitive core size and low power solution implementation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49" y="657379"/>
            <a:ext cx="3727092" cy="215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/>
          <p:cNvSpPr/>
          <p:nvPr/>
        </p:nvSpPr>
        <p:spPr bwMode="auto">
          <a:xfrm>
            <a:off x="4589018" y="549558"/>
            <a:ext cx="4313003" cy="286138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785063" y="855981"/>
            <a:ext cx="392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Physical Design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RDL Layout Support</a:t>
            </a:r>
          </a:p>
        </p:txBody>
      </p:sp>
    </p:spTree>
    <p:extLst>
      <p:ext uri="{BB962C8B-B14F-4D97-AF65-F5344CB8AC3E}">
        <p14:creationId xmlns:p14="http://schemas.microsoft.com/office/powerpoint/2010/main" val="416282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#5 (2022)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4558834" y="1321810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55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55 LP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46499" y="783943"/>
            <a:ext cx="35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sz="2400" dirty="0"/>
              <a:t>Biomedical MCU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042418" y="1323056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13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%</a:t>
            </a:r>
          </a:p>
          <a:p>
            <a:pPr algn="ctr" defTabSz="914355"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Area </a:t>
            </a:r>
            <a:r>
              <a:rPr lang="en-US" altLang="zh-TW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Saving</a:t>
            </a:r>
            <a:r>
              <a:rPr lang="zh-TW" altLang="en-US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 </a:t>
            </a:r>
            <a:r>
              <a:rPr lang="en-US" altLang="zh-TW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(vs. Previous Ver.)</a:t>
            </a:r>
            <a:endParaRPr lang="zh-TW" altLang="en-US" sz="10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042418" y="2835097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lvl="0" algn="ctr" defTabSz="914355">
              <a:defRPr/>
            </a:pPr>
            <a:r>
              <a:rPr lang="en-US" altLang="zh-TW" sz="11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One-Stop-Shopping Service</a:t>
            </a: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4558834" y="2830121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8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%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Power</a:t>
            </a:r>
            <a:r>
              <a:rPr kumimoji="0" lang="en-US" altLang="zh-TW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Lower</a:t>
            </a:r>
            <a:r>
              <a:rPr kumimoji="0" lang="zh-TW" altLang="en-US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(vs. Previous Ver.)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801" y="1361845"/>
            <a:ext cx="2240226" cy="25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0" y="161062"/>
            <a:ext cx="7155029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#5 (2022)_55 nm Biomedical MCU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803148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385657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1" y="3385657"/>
            <a:ext cx="4094329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660899" y="2127184"/>
            <a:ext cx="414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Application : Biomedical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Technology: TSMC 55LP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Clock Domain: 22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Max clock frequency: 40MHz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Area: 3117um * 1776um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660900" y="37698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Foundry porting project from GF 55nm to </a:t>
            </a:r>
            <a:r>
              <a:rPr lang="en-US" altLang="zh-TW" sz="1200" dirty="0" err="1">
                <a:cs typeface="Arial" pitchFamily="34" charset="0"/>
              </a:rPr>
              <a:t>tsmc</a:t>
            </a:r>
            <a:r>
              <a:rPr lang="en-US" altLang="zh-TW" sz="1200" dirty="0">
                <a:cs typeface="Arial" pitchFamily="34" charset="0"/>
              </a:rPr>
              <a:t> 55nm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Optimized area size up 13% reduce comparing to previous product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26871" y="3769863"/>
            <a:ext cx="423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Competitive core size and low power solution implementation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4589018" y="549558"/>
            <a:ext cx="4313003" cy="286138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latin typeface="Century Gothic" panose="020B0502020202020204" pitchFamily="34" charset="0"/>
              </a:rPr>
              <a:t>Project Scope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589018" y="855981"/>
            <a:ext cx="431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Physical Design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TK Service (Wafer, CP, and FT)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0" y="783560"/>
            <a:ext cx="4094573" cy="23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6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Outstanding References</a:t>
            </a:r>
            <a:endParaRPr kumimoji="1"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26871" y="710603"/>
            <a:ext cx="8121767" cy="28469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604">
              <a:spcBef>
                <a:spcPts val="192"/>
              </a:spcBef>
            </a:pPr>
            <a:r>
              <a:rPr kumimoji="1" lang="en-US" altLang="zh-TW" sz="1400" dirty="0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50+ global customers including Fortune 500 companies like NXP, Sharp, Renesas, </a:t>
            </a:r>
            <a:r>
              <a:rPr kumimoji="1" lang="en-US" altLang="zh-TW" sz="1400" dirty="0" err="1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Socionext</a:t>
            </a:r>
            <a:r>
              <a:rPr kumimoji="1" lang="en-US" altLang="zh-TW" sz="1400" dirty="0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, Foxconn, ……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700FDA5-1990-2B1B-5DD0-C5A9A729D090}"/>
              </a:ext>
            </a:extLst>
          </p:cNvPr>
          <p:cNvGrpSpPr/>
          <p:nvPr/>
        </p:nvGrpSpPr>
        <p:grpSpPr>
          <a:xfrm>
            <a:off x="1249722" y="1219331"/>
            <a:ext cx="6641165" cy="3197835"/>
            <a:chOff x="1249722" y="1196084"/>
            <a:chExt cx="6641165" cy="3197835"/>
          </a:xfrm>
        </p:grpSpPr>
        <p:pic>
          <p:nvPicPr>
            <p:cNvPr id="8" name="Picture 8" descr="「NXP」的圖片搜尋結果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51" y="1253027"/>
              <a:ext cx="631788" cy="25145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「freescale logo」的圖片搜尋結果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476" y="1893495"/>
              <a:ext cx="607538" cy="46415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2" descr="https://m1.behance.net/rendition/modules/45874845/disp/72d7a1a5d190cd41c477c79c1021178d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409322" y="3633216"/>
              <a:ext cx="338926" cy="133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" name="Picture 10" descr="「Sharp」的圖片搜尋結果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889" y="1883042"/>
              <a:ext cx="454068" cy="45406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Renesas Electronics logo.sv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389" y="3456244"/>
              <a:ext cx="919712" cy="19214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3276" y="4024710"/>
              <a:ext cx="1207414" cy="369209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8965" y="3390451"/>
              <a:ext cx="776949" cy="32372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0470" y="1272552"/>
              <a:ext cx="813791" cy="208887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4920" y="4079201"/>
              <a:ext cx="891281" cy="26022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011" y="2651340"/>
              <a:ext cx="1027099" cy="387741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2331" y="2785863"/>
              <a:ext cx="860539" cy="118695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2681" y="2594565"/>
              <a:ext cx="836082" cy="47029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768" y="2620210"/>
              <a:ext cx="661994" cy="496495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5867" y="2655740"/>
              <a:ext cx="783145" cy="378941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3965" y="1861040"/>
              <a:ext cx="1113190" cy="505995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9722" y="3416789"/>
              <a:ext cx="985757" cy="271053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711" y="3348212"/>
              <a:ext cx="816414" cy="408207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2650" y="1196084"/>
              <a:ext cx="1073199" cy="361822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048" y="2047128"/>
              <a:ext cx="865151" cy="133818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3121" y="3408040"/>
              <a:ext cx="634294" cy="288551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670" y="4146362"/>
              <a:ext cx="860913" cy="141405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059" y="4091237"/>
              <a:ext cx="960372" cy="236157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0236" y="1268057"/>
              <a:ext cx="1140651" cy="217877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726" y="4039267"/>
              <a:ext cx="1165397" cy="340096"/>
            </a:xfrm>
            <a:prstGeom prst="rect">
              <a:avLst/>
            </a:prstGeom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170" y="2030148"/>
              <a:ext cx="1064538" cy="19085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DCDEA74-679C-EB78-2FE0-0B3198A4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387" y="1235628"/>
              <a:ext cx="1022640" cy="284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64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850E96E4-6D4E-A711-D693-B80F3C26500E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Turnkey Service</a:t>
            </a:r>
          </a:p>
        </p:txBody>
      </p:sp>
    </p:spTree>
    <p:extLst>
      <p:ext uri="{BB962C8B-B14F-4D97-AF65-F5344CB8AC3E}">
        <p14:creationId xmlns:p14="http://schemas.microsoft.com/office/powerpoint/2010/main" val="315480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Socle OSAT Engineering Service</a:t>
            </a:r>
            <a:endParaRPr kumimoji="1"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94681" y="756250"/>
            <a:ext cx="273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55">
              <a:buFont typeface="Wingdings" pitchFamily="2" charset="2"/>
              <a:buChar char="n"/>
            </a:pPr>
            <a:r>
              <a:rPr kumimoji="1" lang="en-US" altLang="zh-TW" sz="1200" b="1" dirty="0">
                <a:solidFill>
                  <a:srgbClr val="00499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Complete OSAT Engineering Services</a:t>
            </a:r>
            <a:endParaRPr kumimoji="1" lang="zh-TW" altLang="en-US" sz="1200" b="1" dirty="0">
              <a:solidFill>
                <a:srgbClr val="004990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7" name="AutoShape 116"/>
          <p:cNvSpPr>
            <a:spLocks noChangeArrowheads="1"/>
          </p:cNvSpPr>
          <p:nvPr/>
        </p:nvSpPr>
        <p:spPr bwMode="auto">
          <a:xfrm>
            <a:off x="601230" y="1068909"/>
            <a:ext cx="2405648" cy="2811051"/>
          </a:xfrm>
          <a:prstGeom prst="roundRect">
            <a:avLst>
              <a:gd name="adj" fmla="val 52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>
              <a:defRPr/>
            </a:pPr>
            <a:endParaRPr lang="zh-TW" altLang="en-US" sz="90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4" name="AutoShape 116"/>
          <p:cNvSpPr>
            <a:spLocks noChangeArrowheads="1"/>
          </p:cNvSpPr>
          <p:nvPr/>
        </p:nvSpPr>
        <p:spPr bwMode="auto">
          <a:xfrm>
            <a:off x="6184209" y="1068910"/>
            <a:ext cx="2404800" cy="2815200"/>
          </a:xfrm>
          <a:prstGeom prst="roundRect">
            <a:avLst>
              <a:gd name="adj" fmla="val 52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/>
            <a:endParaRPr lang="zh-TW" altLang="en-US" sz="80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97893" y="774440"/>
            <a:ext cx="284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1450" indent="-171450" defTabSz="914355">
              <a:buFont typeface="Wingdings" pitchFamily="2" charset="2"/>
              <a:buChar char="n"/>
              <a:defRPr kumimoji="1" sz="1400" b="1">
                <a:solidFill>
                  <a:srgbClr val="0070C0"/>
                </a:solidFill>
                <a:ea typeface="微軟正黑體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en-US" altLang="zh-TW" sz="1200" dirty="0">
                <a:solidFill>
                  <a:srgbClr val="004990"/>
                </a:solidFill>
              </a:rPr>
              <a:t>Multi-OSAT Engineering Experience</a:t>
            </a:r>
            <a:endParaRPr lang="zh-TW" altLang="en-US" sz="1200" dirty="0">
              <a:solidFill>
                <a:srgbClr val="004990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6084997" y="783546"/>
            <a:ext cx="240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55">
              <a:buFont typeface="Wingdings" pitchFamily="2" charset="2"/>
              <a:buChar char="n"/>
            </a:pPr>
            <a:r>
              <a:rPr kumimoji="1" lang="en-US" altLang="zh-TW" sz="1200" b="1" dirty="0">
                <a:solidFill>
                  <a:srgbClr val="00499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Successful NPI and MP records</a:t>
            </a:r>
            <a:endParaRPr kumimoji="1" lang="zh-TW" altLang="en-US" sz="1200" b="1" dirty="0">
              <a:solidFill>
                <a:srgbClr val="004990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6167131" y="1097560"/>
            <a:ext cx="2448000" cy="295465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100+</a:t>
            </a:r>
            <a:r>
              <a:rPr lang="en-US" altLang="zh-TW" sz="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package NPI records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50+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 testing NPI</a:t>
            </a:r>
            <a:r>
              <a:rPr lang="en-US" altLang="zh-TW" sz="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records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Success records and Experience: 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u="sng" dirty="0">
                <a:latin typeface="Calibri" pitchFamily="34" charset="0"/>
                <a:cs typeface="Calibri" pitchFamily="34" charset="0"/>
              </a:rPr>
              <a:t>Package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Big PKG Size &amp; High Pin Count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Multi-Dies (Side by Side)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Multi-Dies (Stack)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Hybrid (Wire bond + Flip Chip)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Flip Chip (Solder Bump)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 err="1">
                <a:latin typeface="Calibri" pitchFamily="34" charset="0"/>
                <a:cs typeface="Calibri" pitchFamily="34" charset="0"/>
              </a:rPr>
              <a:t>IoT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 err="1">
                <a:latin typeface="Calibri" pitchFamily="34" charset="0"/>
                <a:cs typeface="Calibri" pitchFamily="34" charset="0"/>
              </a:rPr>
              <a:t>SiP</a:t>
            </a: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u="sng" dirty="0">
                <a:latin typeface="Calibri" pitchFamily="34" charset="0"/>
                <a:cs typeface="Calibri" pitchFamily="34" charset="0"/>
              </a:rPr>
              <a:t>Testing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High-speed digital, Power device, Mixed-signal &amp; RF devices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Digital test pattern data rate up to 400 MHz / 800 Mbps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Scalable configurations for RF applications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Direct docking probe card &amp; Fine pitch &lt; 80um for Wafer Sorting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b="1" dirty="0">
              <a:solidFill>
                <a:srgbClr val="0000FF"/>
              </a:solidFill>
              <a:latin typeface="Consolas" pitchFamily="49" charset="0"/>
              <a:cs typeface="Consolas" pitchFamily="49" charset="0"/>
            </a:endParaRP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b="1" dirty="0">
              <a:solidFill>
                <a:srgbClr val="0000FF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674158" y="1278088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Leadframe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PKG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QFN, QFP,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675252" y="1798875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Wire-bond BGA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TFGBA, PBGA,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675252" y="2316974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 Chip BGA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 BGA, WLCSP,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75252" y="2832358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&amp; Module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RF,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675251" y="3340061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&amp; Thermal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1845733" y="1268563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 Conversion</a:t>
            </a:r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1846827" y="1789350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Program Development</a:t>
            </a: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1846827" y="2307449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</p:txBody>
      </p:sp>
      <p:sp>
        <p:nvSpPr>
          <p:cNvPr id="65" name="Rectangle 20"/>
          <p:cNvSpPr>
            <a:spLocks noChangeArrowheads="1"/>
          </p:cNvSpPr>
          <p:nvPr/>
        </p:nvSpPr>
        <p:spPr bwMode="auto">
          <a:xfrm>
            <a:off x="1846827" y="2822833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Wafer Sorting/</a:t>
            </a:r>
          </a:p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 Testing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1846826" y="3330536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Level testing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7281" y="1068985"/>
            <a:ext cx="10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/>
              <a:t>Package solutions</a:t>
            </a:r>
            <a:endParaRPr lang="zh-TW" altLang="en-US" sz="900" b="1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1838856" y="1068985"/>
            <a:ext cx="10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/>
              <a:t>Testing solutions</a:t>
            </a:r>
            <a:endParaRPr lang="zh-TW" altLang="en-US" sz="900" b="1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406756" y="1080276"/>
            <a:ext cx="2404800" cy="2811600"/>
            <a:chOff x="3465170" y="1310573"/>
            <a:chExt cx="2404800" cy="2811600"/>
          </a:xfrm>
        </p:grpSpPr>
        <p:sp>
          <p:nvSpPr>
            <p:cNvPr id="53" name="AutoShape 116"/>
            <p:cNvSpPr>
              <a:spLocks noChangeArrowheads="1"/>
            </p:cNvSpPr>
            <p:nvPr/>
          </p:nvSpPr>
          <p:spPr bwMode="auto">
            <a:xfrm>
              <a:off x="3465170" y="1310573"/>
              <a:ext cx="2404800" cy="2811600"/>
            </a:xfrm>
            <a:prstGeom prst="roundRect">
              <a:avLst>
                <a:gd name="adj" fmla="val 526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333333"/>
              </a:solidFill>
              <a:prstDash val="sysDot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121917" tIns="60958" rIns="121917" bIns="60958" anchor="ctr"/>
            <a:lstStyle/>
            <a:p>
              <a:pPr algn="ctr"/>
              <a:endParaRPr lang="zh-TW" altLang="en-US" sz="800">
                <a:solidFill>
                  <a:srgbClr val="000000"/>
                </a:solidFill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  <p:pic>
          <p:nvPicPr>
            <p:cNvPr id="68" name="Picture 8" descr="https://encrypted-tbn0.gstatic.com/images?q=tbn:ANd9GcT4b9NZpxiSw-tDZyMXglFnisQrDfhmofatTVOeRR9m5hCoLp2iS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87570" y="1540062"/>
              <a:ext cx="648000" cy="514981"/>
            </a:xfrm>
            <a:prstGeom prst="rect">
              <a:avLst/>
            </a:prstGeom>
            <a:noFill/>
          </p:spPr>
        </p:pic>
        <p:pic>
          <p:nvPicPr>
            <p:cNvPr id="69" name="Picture 10" descr="http://www.e-stork.com.tw/images/cooperation/logo_spi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10" t="34019" r="16841" b="35741"/>
            <a:stretch>
              <a:fillRect/>
            </a:stretch>
          </p:blipFill>
          <p:spPr bwMode="auto">
            <a:xfrm>
              <a:off x="4308793" y="1679741"/>
              <a:ext cx="756000" cy="259199"/>
            </a:xfrm>
            <a:prstGeom prst="rect">
              <a:avLst/>
            </a:prstGeom>
            <a:noFill/>
          </p:spPr>
        </p:pic>
        <p:pic>
          <p:nvPicPr>
            <p:cNvPr id="70" name="Picture 12" descr="http://4.bp.blogspot.com/-LM5FX2r_NaU/T1gif5sGO5I/AAAAAAAAv88/TjjD0bQrH7A/s1600/Amkor-Technology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62949" y="1735273"/>
              <a:ext cx="650610" cy="180000"/>
            </a:xfrm>
            <a:prstGeom prst="rect">
              <a:avLst/>
            </a:prstGeom>
            <a:noFill/>
          </p:spPr>
        </p:pic>
        <p:pic>
          <p:nvPicPr>
            <p:cNvPr id="71" name="Picture 9" descr="1104_16444542000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7681" y="2491489"/>
              <a:ext cx="828000" cy="26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3" descr="organImag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97570" y="2396202"/>
              <a:ext cx="540000" cy="441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40032" y="2553183"/>
              <a:ext cx="714050" cy="12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14" descr="http://idm-instrumentos.es/idm/wp-content/uploads/2012/06/Chroma-logo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633" y="3423281"/>
              <a:ext cx="648000" cy="146323"/>
            </a:xfrm>
            <a:prstGeom prst="rect">
              <a:avLst/>
            </a:prstGeom>
            <a:noFill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024" y="3223742"/>
              <a:ext cx="476033" cy="503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315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Turnkey flow GDS-to-Chip Phases</a:t>
            </a:r>
          </a:p>
        </p:txBody>
      </p:sp>
      <p:sp>
        <p:nvSpPr>
          <p:cNvPr id="52" name="AutoShape 116"/>
          <p:cNvSpPr>
            <a:spLocks noChangeArrowheads="1"/>
          </p:cNvSpPr>
          <p:nvPr/>
        </p:nvSpPr>
        <p:spPr bwMode="auto">
          <a:xfrm>
            <a:off x="403321" y="1076995"/>
            <a:ext cx="2412000" cy="2287268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59" name="AutoShape 118"/>
          <p:cNvSpPr>
            <a:spLocks noChangeArrowheads="1"/>
          </p:cNvSpPr>
          <p:nvPr/>
        </p:nvSpPr>
        <p:spPr bwMode="auto">
          <a:xfrm>
            <a:off x="727357" y="1117732"/>
            <a:ext cx="172878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TO Service (MPW/Full mask) </a:t>
            </a:r>
          </a:p>
        </p:txBody>
      </p:sp>
      <p:sp>
        <p:nvSpPr>
          <p:cNvPr id="60" name="AutoShape 119"/>
          <p:cNvSpPr>
            <a:spLocks noChangeArrowheads="1"/>
          </p:cNvSpPr>
          <p:nvPr/>
        </p:nvSpPr>
        <p:spPr bwMode="auto">
          <a:xfrm>
            <a:off x="1232889" y="2233558"/>
            <a:ext cx="1512000" cy="609955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Product Engineering/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Yield Enhancement</a:t>
            </a:r>
          </a:p>
        </p:txBody>
      </p:sp>
      <p:sp>
        <p:nvSpPr>
          <p:cNvPr id="61" name="AutoShape 120"/>
          <p:cNvSpPr>
            <a:spLocks noChangeArrowheads="1"/>
          </p:cNvSpPr>
          <p:nvPr/>
        </p:nvSpPr>
        <p:spPr bwMode="auto">
          <a:xfrm>
            <a:off x="462307" y="14747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Device list 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62" name="AutoShape 121"/>
          <p:cNvSpPr>
            <a:spLocks noChangeArrowheads="1"/>
          </p:cNvSpPr>
          <p:nvPr/>
        </p:nvSpPr>
        <p:spPr bwMode="auto">
          <a:xfrm>
            <a:off x="1232890" y="14753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Mask layer#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evaluation</a:t>
            </a:r>
          </a:p>
        </p:txBody>
      </p:sp>
      <p:sp>
        <p:nvSpPr>
          <p:cNvPr id="63" name="AutoShape 123"/>
          <p:cNvSpPr>
            <a:spLocks noChangeArrowheads="1"/>
          </p:cNvSpPr>
          <p:nvPr/>
        </p:nvSpPr>
        <p:spPr bwMode="auto">
          <a:xfrm>
            <a:off x="462307" y="2233557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D.O.E.</a:t>
            </a:r>
          </a:p>
        </p:txBody>
      </p:sp>
      <p:sp>
        <p:nvSpPr>
          <p:cNvPr id="64" name="AutoShape 125"/>
          <p:cNvSpPr>
            <a:spLocks noChangeArrowheads="1"/>
          </p:cNvSpPr>
          <p:nvPr/>
        </p:nvSpPr>
        <p:spPr bwMode="auto">
          <a:xfrm>
            <a:off x="2024977" y="14753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FSR/MTF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65" name="AutoShape 126"/>
          <p:cNvSpPr>
            <a:spLocks noChangeArrowheads="1"/>
          </p:cNvSpPr>
          <p:nvPr/>
        </p:nvSpPr>
        <p:spPr bwMode="auto">
          <a:xfrm>
            <a:off x="2013154" y="1876523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DRC review</a:t>
            </a:r>
          </a:p>
        </p:txBody>
      </p:sp>
      <p:sp>
        <p:nvSpPr>
          <p:cNvPr id="66" name="AutoShape 129"/>
          <p:cNvSpPr>
            <a:spLocks noChangeArrowheads="1"/>
          </p:cNvSpPr>
          <p:nvPr/>
        </p:nvSpPr>
        <p:spPr bwMode="auto">
          <a:xfrm>
            <a:off x="1617110" y="2917931"/>
            <a:ext cx="1080120" cy="386820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Reliability test</a:t>
            </a:r>
          </a:p>
        </p:txBody>
      </p:sp>
      <p:sp>
        <p:nvSpPr>
          <p:cNvPr id="67" name="AutoShape 130"/>
          <p:cNvSpPr>
            <a:spLocks noChangeArrowheads="1"/>
          </p:cNvSpPr>
          <p:nvPr/>
        </p:nvSpPr>
        <p:spPr bwMode="auto">
          <a:xfrm>
            <a:off x="462307" y="2560896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FA</a:t>
            </a:r>
          </a:p>
        </p:txBody>
      </p:sp>
      <p:sp>
        <p:nvSpPr>
          <p:cNvPr id="68" name="AutoShape 132"/>
          <p:cNvSpPr>
            <a:spLocks noChangeArrowheads="1"/>
          </p:cNvSpPr>
          <p:nvPr/>
        </p:nvSpPr>
        <p:spPr bwMode="auto">
          <a:xfrm>
            <a:off x="462307" y="1831891"/>
            <a:ext cx="719138" cy="282645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IP merge</a:t>
            </a:r>
          </a:p>
        </p:txBody>
      </p:sp>
      <p:grpSp>
        <p:nvGrpSpPr>
          <p:cNvPr id="69" name="Group 133"/>
          <p:cNvGrpSpPr>
            <a:grpSpLocks/>
          </p:cNvGrpSpPr>
          <p:nvPr/>
        </p:nvGrpSpPr>
        <p:grpSpPr bwMode="auto">
          <a:xfrm>
            <a:off x="1365083" y="1917739"/>
            <a:ext cx="409575" cy="196798"/>
            <a:chOff x="1652" y="2062"/>
            <a:chExt cx="169" cy="130"/>
          </a:xfrm>
          <a:solidFill>
            <a:srgbClr val="CC0066"/>
          </a:solidFill>
        </p:grpSpPr>
        <p:sp>
          <p:nvSpPr>
            <p:cNvPr id="70" name="AutoShape 134"/>
            <p:cNvSpPr>
              <a:spLocks noChangeArrowheads="1"/>
            </p:cNvSpPr>
            <p:nvPr/>
          </p:nvSpPr>
          <p:spPr bwMode="auto">
            <a:xfrm>
              <a:off x="1652" y="2070"/>
              <a:ext cx="70" cy="122"/>
            </a:xfrm>
            <a:prstGeom prst="curvedRightArrow">
              <a:avLst>
                <a:gd name="adj1" fmla="val 34857"/>
                <a:gd name="adj2" fmla="val 69714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71" name="AutoShape 135"/>
            <p:cNvSpPr>
              <a:spLocks noChangeArrowheads="1"/>
            </p:cNvSpPr>
            <p:nvPr/>
          </p:nvSpPr>
          <p:spPr bwMode="auto">
            <a:xfrm flipH="1" flipV="1">
              <a:off x="1751" y="2062"/>
              <a:ext cx="70" cy="121"/>
            </a:xfrm>
            <a:prstGeom prst="curvedRightArrow">
              <a:avLst>
                <a:gd name="adj1" fmla="val 34571"/>
                <a:gd name="adj2" fmla="val 69143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72" name="AutoShape 106"/>
          <p:cNvSpPr>
            <a:spLocks noChangeArrowheads="1"/>
          </p:cNvSpPr>
          <p:nvPr/>
        </p:nvSpPr>
        <p:spPr bwMode="auto">
          <a:xfrm>
            <a:off x="464982" y="2903098"/>
            <a:ext cx="1080000" cy="401653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ESD&amp;L/U</a:t>
            </a:r>
          </a:p>
        </p:txBody>
      </p:sp>
      <p:sp>
        <p:nvSpPr>
          <p:cNvPr id="73" name="AutoShape 117"/>
          <p:cNvSpPr>
            <a:spLocks noChangeArrowheads="1"/>
          </p:cNvSpPr>
          <p:nvPr/>
        </p:nvSpPr>
        <p:spPr bwMode="auto">
          <a:xfrm>
            <a:off x="5551608" y="805300"/>
            <a:ext cx="3276364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Testing Phase</a:t>
            </a:r>
          </a:p>
        </p:txBody>
      </p:sp>
      <p:sp>
        <p:nvSpPr>
          <p:cNvPr id="74" name="AutoShape 117"/>
          <p:cNvSpPr>
            <a:spLocks noChangeArrowheads="1"/>
          </p:cNvSpPr>
          <p:nvPr/>
        </p:nvSpPr>
        <p:spPr bwMode="auto">
          <a:xfrm>
            <a:off x="2959320" y="805300"/>
            <a:ext cx="2556000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  Assembly Phase</a:t>
            </a:r>
          </a:p>
        </p:txBody>
      </p:sp>
      <p:sp>
        <p:nvSpPr>
          <p:cNvPr id="75" name="AutoShape 116"/>
          <p:cNvSpPr>
            <a:spLocks noChangeArrowheads="1"/>
          </p:cNvSpPr>
          <p:nvPr/>
        </p:nvSpPr>
        <p:spPr bwMode="auto">
          <a:xfrm>
            <a:off x="2928917" y="1073098"/>
            <a:ext cx="2520012" cy="3124314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76" name="AutoShape 132"/>
          <p:cNvSpPr>
            <a:spLocks noChangeArrowheads="1"/>
          </p:cNvSpPr>
          <p:nvPr/>
        </p:nvSpPr>
        <p:spPr bwMode="auto">
          <a:xfrm>
            <a:off x="3031329" y="1787313"/>
            <a:ext cx="2304256" cy="892575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endParaRPr lang="en-US" altLang="zh-TW" sz="900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77" name="AutoShape 120"/>
          <p:cNvSpPr>
            <a:spLocks noChangeArrowheads="1"/>
          </p:cNvSpPr>
          <p:nvPr/>
        </p:nvSpPr>
        <p:spPr bwMode="auto">
          <a:xfrm>
            <a:off x="3054312" y="1162365"/>
            <a:ext cx="719138" cy="29755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Die Info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78" name="AutoShape 121"/>
          <p:cNvSpPr>
            <a:spLocks noChangeArrowheads="1"/>
          </p:cNvSpPr>
          <p:nvPr/>
        </p:nvSpPr>
        <p:spPr bwMode="auto">
          <a:xfrm>
            <a:off x="3824893" y="1162964"/>
            <a:ext cx="720000" cy="297521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Ball Map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Assign</a:t>
            </a:r>
          </a:p>
        </p:txBody>
      </p:sp>
      <p:sp>
        <p:nvSpPr>
          <p:cNvPr id="79" name="AutoShape 125"/>
          <p:cNvSpPr>
            <a:spLocks noChangeArrowheads="1"/>
          </p:cNvSpPr>
          <p:nvPr/>
        </p:nvSpPr>
        <p:spPr bwMode="auto">
          <a:xfrm>
            <a:off x="4616981" y="1162964"/>
            <a:ext cx="719138" cy="297521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 err="1">
                <a:solidFill>
                  <a:srgbClr val="FFFFFF"/>
                </a:solidFill>
                <a:ea typeface="+mj-ea"/>
              </a:rPr>
              <a:t>Netlist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80" name="AutoShape 126"/>
          <p:cNvSpPr>
            <a:spLocks noChangeArrowheads="1"/>
          </p:cNvSpPr>
          <p:nvPr/>
        </p:nvSpPr>
        <p:spPr bwMode="auto">
          <a:xfrm>
            <a:off x="3931556" y="2412113"/>
            <a:ext cx="1152000" cy="20826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DRC Check</a:t>
            </a:r>
          </a:p>
        </p:txBody>
      </p:sp>
      <p:sp>
        <p:nvSpPr>
          <p:cNvPr id="81" name="AutoShape 132"/>
          <p:cNvSpPr>
            <a:spLocks noChangeArrowheads="1"/>
          </p:cNvSpPr>
          <p:nvPr/>
        </p:nvSpPr>
        <p:spPr bwMode="auto">
          <a:xfrm>
            <a:off x="3247540" y="1846760"/>
            <a:ext cx="540000" cy="77355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82" name="向下箭號 81"/>
          <p:cNvSpPr/>
          <p:nvPr/>
        </p:nvSpPr>
        <p:spPr>
          <a:xfrm>
            <a:off x="3993310" y="1479134"/>
            <a:ext cx="360000" cy="2975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83" name="AutoShape 126"/>
          <p:cNvSpPr>
            <a:spLocks noChangeArrowheads="1"/>
          </p:cNvSpPr>
          <p:nvPr/>
        </p:nvSpPr>
        <p:spPr bwMode="auto">
          <a:xfrm>
            <a:off x="3931556" y="2114559"/>
            <a:ext cx="1152000" cy="238017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Impedance Control</a:t>
            </a:r>
          </a:p>
        </p:txBody>
      </p:sp>
      <p:sp>
        <p:nvSpPr>
          <p:cNvPr id="84" name="AutoShape 126"/>
          <p:cNvSpPr>
            <a:spLocks noChangeArrowheads="1"/>
          </p:cNvSpPr>
          <p:nvPr/>
        </p:nvSpPr>
        <p:spPr bwMode="auto">
          <a:xfrm>
            <a:off x="3931556" y="1846784"/>
            <a:ext cx="1152000" cy="20826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Constraint Setting</a:t>
            </a:r>
          </a:p>
        </p:txBody>
      </p:sp>
      <p:sp>
        <p:nvSpPr>
          <p:cNvPr id="85" name="AutoShape 120"/>
          <p:cNvSpPr>
            <a:spLocks noChangeArrowheads="1"/>
          </p:cNvSpPr>
          <p:nvPr/>
        </p:nvSpPr>
        <p:spPr bwMode="auto">
          <a:xfrm>
            <a:off x="3067333" y="3191869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 O/S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Checking kit</a:t>
            </a:r>
          </a:p>
        </p:txBody>
      </p:sp>
      <p:sp>
        <p:nvSpPr>
          <p:cNvPr id="86" name="AutoShape 120"/>
          <p:cNvSpPr>
            <a:spLocks noChangeArrowheads="1"/>
          </p:cNvSpPr>
          <p:nvPr/>
        </p:nvSpPr>
        <p:spPr bwMode="auto">
          <a:xfrm>
            <a:off x="3067333" y="3519178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Package O/S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Checking Kit</a:t>
            </a:r>
          </a:p>
        </p:txBody>
      </p:sp>
      <p:sp>
        <p:nvSpPr>
          <p:cNvPr id="87" name="AutoShape 120"/>
          <p:cNvSpPr>
            <a:spLocks noChangeArrowheads="1"/>
          </p:cNvSpPr>
          <p:nvPr/>
        </p:nvSpPr>
        <p:spPr bwMode="auto">
          <a:xfrm>
            <a:off x="3067333" y="3846487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Auto Ball Mount Kit</a:t>
            </a:r>
          </a:p>
        </p:txBody>
      </p:sp>
      <p:sp>
        <p:nvSpPr>
          <p:cNvPr id="88" name="AutoShape 120"/>
          <p:cNvSpPr>
            <a:spLocks noChangeArrowheads="1"/>
          </p:cNvSpPr>
          <p:nvPr/>
        </p:nvSpPr>
        <p:spPr bwMode="auto">
          <a:xfrm>
            <a:off x="4471488" y="3185729"/>
            <a:ext cx="864096" cy="922417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Manufacturing</a:t>
            </a:r>
          </a:p>
        </p:txBody>
      </p:sp>
      <p:sp>
        <p:nvSpPr>
          <p:cNvPr id="89" name="向下箭號 88"/>
          <p:cNvSpPr/>
          <p:nvPr/>
        </p:nvSpPr>
        <p:spPr>
          <a:xfrm rot="16200000">
            <a:off x="4156409" y="3507260"/>
            <a:ext cx="297521" cy="288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90" name="AutoShape 116"/>
          <p:cNvSpPr>
            <a:spLocks noChangeArrowheads="1"/>
          </p:cNvSpPr>
          <p:nvPr/>
        </p:nvSpPr>
        <p:spPr bwMode="auto">
          <a:xfrm>
            <a:off x="5551608" y="1076994"/>
            <a:ext cx="3240360" cy="2436045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91" name="AutoShape 118"/>
          <p:cNvSpPr>
            <a:spLocks noChangeArrowheads="1"/>
          </p:cNvSpPr>
          <p:nvPr/>
        </p:nvSpPr>
        <p:spPr bwMode="auto">
          <a:xfrm>
            <a:off x="7747876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Tester Spec</a:t>
            </a:r>
          </a:p>
        </p:txBody>
      </p:sp>
      <p:sp>
        <p:nvSpPr>
          <p:cNvPr id="92" name="AutoShape 120"/>
          <p:cNvSpPr>
            <a:spLocks noChangeArrowheads="1"/>
          </p:cNvSpPr>
          <p:nvPr/>
        </p:nvSpPr>
        <p:spPr bwMode="auto">
          <a:xfrm>
            <a:off x="5659620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Function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Patterns</a:t>
            </a:r>
          </a:p>
        </p:txBody>
      </p:sp>
      <p:sp>
        <p:nvSpPr>
          <p:cNvPr id="93" name="AutoShape 121"/>
          <p:cNvSpPr>
            <a:spLocks noChangeArrowheads="1"/>
          </p:cNvSpPr>
          <p:nvPr/>
        </p:nvSpPr>
        <p:spPr bwMode="auto">
          <a:xfrm>
            <a:off x="6703788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DFT/MBIST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Patterns</a:t>
            </a:r>
          </a:p>
        </p:txBody>
      </p:sp>
      <p:sp>
        <p:nvSpPr>
          <p:cNvPr id="94" name="AutoShape 125"/>
          <p:cNvSpPr>
            <a:spLocks noChangeArrowheads="1"/>
          </p:cNvSpPr>
          <p:nvPr/>
        </p:nvSpPr>
        <p:spPr bwMode="auto">
          <a:xfrm>
            <a:off x="6703788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Testing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Circuit</a:t>
            </a:r>
          </a:p>
        </p:txBody>
      </p:sp>
      <p:sp>
        <p:nvSpPr>
          <p:cNvPr id="95" name="AutoShape 118"/>
          <p:cNvSpPr>
            <a:spLocks noChangeArrowheads="1"/>
          </p:cNvSpPr>
          <p:nvPr/>
        </p:nvSpPr>
        <p:spPr bwMode="auto">
          <a:xfrm>
            <a:off x="7747876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Wafer / </a:t>
            </a:r>
            <a:r>
              <a:rPr lang="en-US" altLang="zh-TW" sz="900" dirty="0" err="1">
                <a:solidFill>
                  <a:srgbClr val="FFFFFF"/>
                </a:solidFill>
                <a:ea typeface="+mj-ea"/>
              </a:rPr>
              <a:t>Assy</a:t>
            </a: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 Info</a:t>
            </a:r>
          </a:p>
        </p:txBody>
      </p:sp>
      <p:sp>
        <p:nvSpPr>
          <p:cNvPr id="96" name="向下箭號 95"/>
          <p:cNvSpPr/>
          <p:nvPr/>
        </p:nvSpPr>
        <p:spPr>
          <a:xfrm>
            <a:off x="6991808" y="1789707"/>
            <a:ext cx="360000" cy="2975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97" name="AutoShape 120"/>
          <p:cNvSpPr>
            <a:spLocks noChangeArrowheads="1"/>
          </p:cNvSpPr>
          <p:nvPr/>
        </p:nvSpPr>
        <p:spPr bwMode="auto">
          <a:xfrm>
            <a:off x="5659620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P/C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98" name="AutoShape 120"/>
          <p:cNvSpPr>
            <a:spLocks noChangeArrowheads="1"/>
          </p:cNvSpPr>
          <p:nvPr/>
        </p:nvSpPr>
        <p:spPr bwMode="auto">
          <a:xfrm>
            <a:off x="6451788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LB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99" name="AutoShape 120"/>
          <p:cNvSpPr>
            <a:spLocks noChangeArrowheads="1"/>
          </p:cNvSpPr>
          <p:nvPr/>
        </p:nvSpPr>
        <p:spPr bwMode="auto">
          <a:xfrm>
            <a:off x="7207792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Socket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100" name="AutoShape 120"/>
          <p:cNvSpPr>
            <a:spLocks noChangeArrowheads="1"/>
          </p:cNvSpPr>
          <p:nvPr/>
        </p:nvSpPr>
        <p:spPr bwMode="auto">
          <a:xfrm>
            <a:off x="7963876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Change Kit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101" name="AutoShape 125"/>
          <p:cNvSpPr>
            <a:spLocks noChangeArrowheads="1"/>
          </p:cNvSpPr>
          <p:nvPr/>
        </p:nvSpPr>
        <p:spPr bwMode="auto">
          <a:xfrm>
            <a:off x="5659620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Testing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Plan</a:t>
            </a:r>
          </a:p>
        </p:txBody>
      </p:sp>
      <p:grpSp>
        <p:nvGrpSpPr>
          <p:cNvPr id="102" name="Group 111"/>
          <p:cNvGrpSpPr>
            <a:grpSpLocks/>
          </p:cNvGrpSpPr>
          <p:nvPr/>
        </p:nvGrpSpPr>
        <p:grpSpPr bwMode="auto">
          <a:xfrm>
            <a:off x="6847772" y="2638477"/>
            <a:ext cx="684036" cy="312417"/>
            <a:chOff x="1652" y="1944"/>
            <a:chExt cx="169" cy="125"/>
          </a:xfrm>
          <a:solidFill>
            <a:srgbClr val="CC0066"/>
          </a:solidFill>
        </p:grpSpPr>
        <p:sp>
          <p:nvSpPr>
            <p:cNvPr id="103" name="AutoShape 112"/>
            <p:cNvSpPr>
              <a:spLocks noChangeArrowheads="1"/>
            </p:cNvSpPr>
            <p:nvPr/>
          </p:nvSpPr>
          <p:spPr bwMode="auto">
            <a:xfrm>
              <a:off x="1652" y="1948"/>
              <a:ext cx="70" cy="121"/>
            </a:xfrm>
            <a:prstGeom prst="curvedRightArrow">
              <a:avLst>
                <a:gd name="adj1" fmla="val 34857"/>
                <a:gd name="adj2" fmla="val 69714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104" name="AutoShape 113"/>
            <p:cNvSpPr>
              <a:spLocks noChangeArrowheads="1"/>
            </p:cNvSpPr>
            <p:nvPr/>
          </p:nvSpPr>
          <p:spPr bwMode="auto">
            <a:xfrm flipH="1" flipV="1">
              <a:off x="1751" y="1944"/>
              <a:ext cx="70" cy="121"/>
            </a:xfrm>
            <a:prstGeom prst="curvedRightArrow">
              <a:avLst>
                <a:gd name="adj1" fmla="val 34571"/>
                <a:gd name="adj2" fmla="val 69143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105" name="AutoShape 120"/>
          <p:cNvSpPr>
            <a:spLocks noChangeArrowheads="1"/>
          </p:cNvSpPr>
          <p:nvPr/>
        </p:nvSpPr>
        <p:spPr bwMode="auto">
          <a:xfrm>
            <a:off x="5659620" y="2501356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Program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Develop</a:t>
            </a:r>
          </a:p>
        </p:txBody>
      </p:sp>
      <p:sp>
        <p:nvSpPr>
          <p:cNvPr id="106" name="AutoShape 120"/>
          <p:cNvSpPr>
            <a:spLocks noChangeArrowheads="1"/>
          </p:cNvSpPr>
          <p:nvPr/>
        </p:nvSpPr>
        <p:spPr bwMode="auto">
          <a:xfrm>
            <a:off x="5659620" y="2858420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Program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Debug</a:t>
            </a:r>
          </a:p>
        </p:txBody>
      </p:sp>
      <p:sp>
        <p:nvSpPr>
          <p:cNvPr id="107" name="AutoShape 120"/>
          <p:cNvSpPr>
            <a:spLocks noChangeArrowheads="1"/>
          </p:cNvSpPr>
          <p:nvPr/>
        </p:nvSpPr>
        <p:spPr bwMode="auto">
          <a:xfrm>
            <a:off x="7639876" y="2858420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Pilot Run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Data Collect</a:t>
            </a:r>
          </a:p>
        </p:txBody>
      </p:sp>
      <p:sp>
        <p:nvSpPr>
          <p:cNvPr id="108" name="AutoShape 120"/>
          <p:cNvSpPr>
            <a:spLocks noChangeArrowheads="1"/>
          </p:cNvSpPr>
          <p:nvPr/>
        </p:nvSpPr>
        <p:spPr bwMode="auto">
          <a:xfrm>
            <a:off x="7639876" y="2501356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Corner Wafers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Character.</a:t>
            </a:r>
          </a:p>
        </p:txBody>
      </p:sp>
      <p:sp>
        <p:nvSpPr>
          <p:cNvPr id="109" name="AutoShape 92"/>
          <p:cNvSpPr>
            <a:spLocks noChangeArrowheads="1"/>
          </p:cNvSpPr>
          <p:nvPr/>
        </p:nvSpPr>
        <p:spPr bwMode="auto">
          <a:xfrm>
            <a:off x="6739989" y="3117753"/>
            <a:ext cx="863600" cy="306021"/>
          </a:xfrm>
          <a:prstGeom prst="flowChartMagneticDisk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Ready for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Production</a:t>
            </a:r>
          </a:p>
        </p:txBody>
      </p:sp>
      <p:sp>
        <p:nvSpPr>
          <p:cNvPr id="110" name="AutoShape 120"/>
          <p:cNvSpPr>
            <a:spLocks noChangeArrowheads="1"/>
          </p:cNvSpPr>
          <p:nvPr/>
        </p:nvSpPr>
        <p:spPr bwMode="auto">
          <a:xfrm>
            <a:off x="3427372" y="2769154"/>
            <a:ext cx="720000" cy="32730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/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Electrical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Analysis </a:t>
            </a:r>
          </a:p>
        </p:txBody>
      </p:sp>
      <p:sp>
        <p:nvSpPr>
          <p:cNvPr id="111" name="AutoShape 120"/>
          <p:cNvSpPr>
            <a:spLocks noChangeArrowheads="1"/>
          </p:cNvSpPr>
          <p:nvPr/>
        </p:nvSpPr>
        <p:spPr bwMode="auto">
          <a:xfrm>
            <a:off x="4291468" y="2769154"/>
            <a:ext cx="720080" cy="32730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/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Thermal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Analysis </a:t>
            </a:r>
          </a:p>
        </p:txBody>
      </p:sp>
      <p:sp>
        <p:nvSpPr>
          <p:cNvPr id="8" name="矩形 7"/>
          <p:cNvSpPr/>
          <p:nvPr/>
        </p:nvSpPr>
        <p:spPr>
          <a:xfrm>
            <a:off x="2885216" y="765940"/>
            <a:ext cx="5976000" cy="348099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AutoShape 117">
            <a:extLst>
              <a:ext uri="{FF2B5EF4-FFF2-40B4-BE49-F238E27FC236}">
                <a16:creationId xmlns:a16="http://schemas.microsoft.com/office/drawing/2014/main" id="{B6FB0ABB-8E4E-32AB-BED3-6529AF62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16" y="805300"/>
            <a:ext cx="2556000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  Foundry Phase</a:t>
            </a:r>
          </a:p>
        </p:txBody>
      </p:sp>
    </p:spTree>
    <p:extLst>
      <p:ext uri="{BB962C8B-B14F-4D97-AF65-F5344CB8AC3E}">
        <p14:creationId xmlns:p14="http://schemas.microsoft.com/office/powerpoint/2010/main" val="26175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27" y="3099335"/>
            <a:ext cx="5563099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About Socle</a:t>
            </a:r>
            <a:endParaRPr lang="zh-TW" altLang="en-US" sz="2400" b="1" dirty="0"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51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G2C Phase Objectives &amp; Deliverables</a:t>
            </a:r>
          </a:p>
        </p:txBody>
      </p:sp>
      <p:sp>
        <p:nvSpPr>
          <p:cNvPr id="113" name="手繪多邊形 112"/>
          <p:cNvSpPr/>
          <p:nvPr/>
        </p:nvSpPr>
        <p:spPr>
          <a:xfrm>
            <a:off x="433233" y="650638"/>
            <a:ext cx="2685356" cy="3715802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21000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Foundry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14" name="手繪多邊形 113"/>
          <p:cNvSpPr/>
          <p:nvPr/>
        </p:nvSpPr>
        <p:spPr>
          <a:xfrm>
            <a:off x="540207" y="981068"/>
            <a:ext cx="2497145" cy="981915"/>
          </a:xfrm>
          <a:custGeom>
            <a:avLst/>
            <a:gdLst>
              <a:gd name="connsiteX0" fmla="*/ 0 w 2497145"/>
              <a:gd name="connsiteY0" fmla="*/ 38648 h 386475"/>
              <a:gd name="connsiteX1" fmla="*/ 11320 w 2497145"/>
              <a:gd name="connsiteY1" fmla="*/ 11320 h 386475"/>
              <a:gd name="connsiteX2" fmla="*/ 38648 w 2497145"/>
              <a:gd name="connsiteY2" fmla="*/ 0 h 386475"/>
              <a:gd name="connsiteX3" fmla="*/ 2458497 w 2497145"/>
              <a:gd name="connsiteY3" fmla="*/ 0 h 386475"/>
              <a:gd name="connsiteX4" fmla="*/ 2485825 w 2497145"/>
              <a:gd name="connsiteY4" fmla="*/ 11320 h 386475"/>
              <a:gd name="connsiteX5" fmla="*/ 2497145 w 2497145"/>
              <a:gd name="connsiteY5" fmla="*/ 38648 h 386475"/>
              <a:gd name="connsiteX6" fmla="*/ 2497145 w 2497145"/>
              <a:gd name="connsiteY6" fmla="*/ 347827 h 386475"/>
              <a:gd name="connsiteX7" fmla="*/ 2485825 w 2497145"/>
              <a:gd name="connsiteY7" fmla="*/ 375155 h 386475"/>
              <a:gd name="connsiteX8" fmla="*/ 2458497 w 2497145"/>
              <a:gd name="connsiteY8" fmla="*/ 386475 h 386475"/>
              <a:gd name="connsiteX9" fmla="*/ 38648 w 2497145"/>
              <a:gd name="connsiteY9" fmla="*/ 386475 h 386475"/>
              <a:gd name="connsiteX10" fmla="*/ 11320 w 2497145"/>
              <a:gd name="connsiteY10" fmla="*/ 375155 h 386475"/>
              <a:gd name="connsiteX11" fmla="*/ 0 w 2497145"/>
              <a:gd name="connsiteY11" fmla="*/ 347827 h 386475"/>
              <a:gd name="connsiteX12" fmla="*/ 0 w 2497145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58497" y="0"/>
                </a:lnTo>
                <a:cubicBezTo>
                  <a:pt x="2468747" y="0"/>
                  <a:pt x="2478577" y="4072"/>
                  <a:pt x="2485825" y="11320"/>
                </a:cubicBezTo>
                <a:cubicBezTo>
                  <a:pt x="2493073" y="18568"/>
                  <a:pt x="2497145" y="28398"/>
                  <a:pt x="2497145" y="38648"/>
                </a:cubicBezTo>
                <a:lnTo>
                  <a:pt x="2497145" y="347827"/>
                </a:lnTo>
                <a:cubicBezTo>
                  <a:pt x="2497145" y="358077"/>
                  <a:pt x="2493073" y="367907"/>
                  <a:pt x="2485825" y="375155"/>
                </a:cubicBezTo>
                <a:cubicBezTo>
                  <a:pt x="2478577" y="382403"/>
                  <a:pt x="2468747" y="386475"/>
                  <a:pt x="2458497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9" tIns="30369" rIns="36719" bIns="30369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Review DRC violations w/ customer and Foundry    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Optimize design/process  by D.O.E.</a:t>
            </a:r>
            <a:endParaRPr lang="zh-TW" altLang="en-US" sz="1000" dirty="0">
              <a:ea typeface="+mj-ea"/>
            </a:endParaRPr>
          </a:p>
        </p:txBody>
      </p:sp>
      <p:sp>
        <p:nvSpPr>
          <p:cNvPr id="115" name="手繪多邊形 114"/>
          <p:cNvSpPr/>
          <p:nvPr/>
        </p:nvSpPr>
        <p:spPr>
          <a:xfrm>
            <a:off x="527339" y="2013845"/>
            <a:ext cx="2497145" cy="2234874"/>
          </a:xfrm>
          <a:custGeom>
            <a:avLst/>
            <a:gdLst>
              <a:gd name="connsiteX0" fmla="*/ 0 w 2497145"/>
              <a:gd name="connsiteY0" fmla="*/ 223465 h 2234654"/>
              <a:gd name="connsiteX1" fmla="*/ 65452 w 2497145"/>
              <a:gd name="connsiteY1" fmla="*/ 65451 h 2234654"/>
              <a:gd name="connsiteX2" fmla="*/ 223466 w 2497145"/>
              <a:gd name="connsiteY2" fmla="*/ 0 h 2234654"/>
              <a:gd name="connsiteX3" fmla="*/ 2273680 w 2497145"/>
              <a:gd name="connsiteY3" fmla="*/ 0 h 2234654"/>
              <a:gd name="connsiteX4" fmla="*/ 2431694 w 2497145"/>
              <a:gd name="connsiteY4" fmla="*/ 65452 h 2234654"/>
              <a:gd name="connsiteX5" fmla="*/ 2497145 w 2497145"/>
              <a:gd name="connsiteY5" fmla="*/ 223466 h 2234654"/>
              <a:gd name="connsiteX6" fmla="*/ 2497145 w 2497145"/>
              <a:gd name="connsiteY6" fmla="*/ 2011189 h 2234654"/>
              <a:gd name="connsiteX7" fmla="*/ 2431694 w 2497145"/>
              <a:gd name="connsiteY7" fmla="*/ 2169203 h 2234654"/>
              <a:gd name="connsiteX8" fmla="*/ 2273680 w 2497145"/>
              <a:gd name="connsiteY8" fmla="*/ 2234654 h 2234654"/>
              <a:gd name="connsiteX9" fmla="*/ 223465 w 2497145"/>
              <a:gd name="connsiteY9" fmla="*/ 2234654 h 2234654"/>
              <a:gd name="connsiteX10" fmla="*/ 65451 w 2497145"/>
              <a:gd name="connsiteY10" fmla="*/ 2169202 h 2234654"/>
              <a:gd name="connsiteX11" fmla="*/ 0 w 2497145"/>
              <a:gd name="connsiteY11" fmla="*/ 2011188 h 2234654"/>
              <a:gd name="connsiteX12" fmla="*/ 0 w 2497145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73680" y="0"/>
                </a:lnTo>
                <a:cubicBezTo>
                  <a:pt x="2332947" y="0"/>
                  <a:pt x="2389786" y="23544"/>
                  <a:pt x="2431694" y="65452"/>
                </a:cubicBezTo>
                <a:cubicBezTo>
                  <a:pt x="2473602" y="107360"/>
                  <a:pt x="2497145" y="164199"/>
                  <a:pt x="2497145" y="223466"/>
                </a:cubicBezTo>
                <a:lnTo>
                  <a:pt x="2497145" y="2011189"/>
                </a:lnTo>
                <a:cubicBezTo>
                  <a:pt x="2497145" y="2070456"/>
                  <a:pt x="2473601" y="2127295"/>
                  <a:pt x="2431694" y="2169203"/>
                </a:cubicBezTo>
                <a:cubicBezTo>
                  <a:pt x="2389786" y="2211111"/>
                  <a:pt x="2332947" y="2234654"/>
                  <a:pt x="2273680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51" tIns="84501" rIns="90851" bIns="84501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Process/IP data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FSR/MTF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Device list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Stream out log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DRC/DFT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Split table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Wafer plan</a:t>
            </a:r>
          </a:p>
          <a:p>
            <a:pPr marL="228594" indent="-228594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DRC review  result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WAT</a:t>
            </a:r>
            <a:endParaRPr lang="zh-TW" altLang="en-US" sz="1000" dirty="0">
              <a:ea typeface="+mj-ea"/>
            </a:endParaRPr>
          </a:p>
        </p:txBody>
      </p:sp>
      <p:sp>
        <p:nvSpPr>
          <p:cNvPr id="117" name="手繪多邊形 116"/>
          <p:cNvSpPr/>
          <p:nvPr/>
        </p:nvSpPr>
        <p:spPr>
          <a:xfrm>
            <a:off x="6171121" y="650640"/>
            <a:ext cx="2685356" cy="3715436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21000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Testing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18" name="手繪多邊形 117"/>
          <p:cNvSpPr/>
          <p:nvPr/>
        </p:nvSpPr>
        <p:spPr>
          <a:xfrm>
            <a:off x="6284529" y="975108"/>
            <a:ext cx="2484277" cy="981818"/>
          </a:xfrm>
          <a:custGeom>
            <a:avLst/>
            <a:gdLst>
              <a:gd name="connsiteX0" fmla="*/ 0 w 2484277"/>
              <a:gd name="connsiteY0" fmla="*/ 38648 h 386475"/>
              <a:gd name="connsiteX1" fmla="*/ 11320 w 2484277"/>
              <a:gd name="connsiteY1" fmla="*/ 11320 h 386475"/>
              <a:gd name="connsiteX2" fmla="*/ 38648 w 2484277"/>
              <a:gd name="connsiteY2" fmla="*/ 0 h 386475"/>
              <a:gd name="connsiteX3" fmla="*/ 2445629 w 2484277"/>
              <a:gd name="connsiteY3" fmla="*/ 0 h 386475"/>
              <a:gd name="connsiteX4" fmla="*/ 2472957 w 2484277"/>
              <a:gd name="connsiteY4" fmla="*/ 11320 h 386475"/>
              <a:gd name="connsiteX5" fmla="*/ 2484277 w 2484277"/>
              <a:gd name="connsiteY5" fmla="*/ 38648 h 386475"/>
              <a:gd name="connsiteX6" fmla="*/ 2484277 w 2484277"/>
              <a:gd name="connsiteY6" fmla="*/ 347827 h 386475"/>
              <a:gd name="connsiteX7" fmla="*/ 2472957 w 2484277"/>
              <a:gd name="connsiteY7" fmla="*/ 375155 h 386475"/>
              <a:gd name="connsiteX8" fmla="*/ 2445629 w 2484277"/>
              <a:gd name="connsiteY8" fmla="*/ 386475 h 386475"/>
              <a:gd name="connsiteX9" fmla="*/ 38648 w 2484277"/>
              <a:gd name="connsiteY9" fmla="*/ 386475 h 386475"/>
              <a:gd name="connsiteX10" fmla="*/ 11320 w 2484277"/>
              <a:gd name="connsiteY10" fmla="*/ 375155 h 386475"/>
              <a:gd name="connsiteX11" fmla="*/ 0 w 2484277"/>
              <a:gd name="connsiteY11" fmla="*/ 347827 h 386475"/>
              <a:gd name="connsiteX12" fmla="*/ 0 w 2484277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45629" y="0"/>
                </a:lnTo>
                <a:cubicBezTo>
                  <a:pt x="2455879" y="0"/>
                  <a:pt x="2465709" y="4072"/>
                  <a:pt x="2472957" y="11320"/>
                </a:cubicBezTo>
                <a:cubicBezTo>
                  <a:pt x="2480205" y="18568"/>
                  <a:pt x="2484277" y="28398"/>
                  <a:pt x="2484277" y="38648"/>
                </a:cubicBezTo>
                <a:lnTo>
                  <a:pt x="2484277" y="347827"/>
                </a:lnTo>
                <a:cubicBezTo>
                  <a:pt x="2484277" y="358077"/>
                  <a:pt x="2480205" y="367907"/>
                  <a:pt x="2472957" y="375155"/>
                </a:cubicBezTo>
                <a:cubicBezTo>
                  <a:pt x="2465709" y="382403"/>
                  <a:pt x="2455879" y="386475"/>
                  <a:pt x="2445629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9" tIns="30369" rIns="36719" bIns="30369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Finish testing program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testing tool design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character. report</a:t>
            </a:r>
            <a:endParaRPr lang="zh-TW" altLang="en-US" sz="1000" dirty="0">
              <a:ea typeface="+mj-ea"/>
            </a:endParaRPr>
          </a:p>
        </p:txBody>
      </p:sp>
      <p:sp>
        <p:nvSpPr>
          <p:cNvPr id="119" name="手繪多邊形 118"/>
          <p:cNvSpPr/>
          <p:nvPr/>
        </p:nvSpPr>
        <p:spPr>
          <a:xfrm>
            <a:off x="3289762" y="647559"/>
            <a:ext cx="2685356" cy="3715436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8" tIns="76198" rIns="76198" bIns="2920927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Assembly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20" name="手繪多邊形 119"/>
          <p:cNvSpPr/>
          <p:nvPr/>
        </p:nvSpPr>
        <p:spPr>
          <a:xfrm>
            <a:off x="3383869" y="2016092"/>
            <a:ext cx="2497145" cy="2235600"/>
          </a:xfrm>
          <a:custGeom>
            <a:avLst/>
            <a:gdLst>
              <a:gd name="connsiteX0" fmla="*/ 0 w 2497145"/>
              <a:gd name="connsiteY0" fmla="*/ 223465 h 2234654"/>
              <a:gd name="connsiteX1" fmla="*/ 65452 w 2497145"/>
              <a:gd name="connsiteY1" fmla="*/ 65451 h 2234654"/>
              <a:gd name="connsiteX2" fmla="*/ 223466 w 2497145"/>
              <a:gd name="connsiteY2" fmla="*/ 0 h 2234654"/>
              <a:gd name="connsiteX3" fmla="*/ 2273680 w 2497145"/>
              <a:gd name="connsiteY3" fmla="*/ 0 h 2234654"/>
              <a:gd name="connsiteX4" fmla="*/ 2431694 w 2497145"/>
              <a:gd name="connsiteY4" fmla="*/ 65452 h 2234654"/>
              <a:gd name="connsiteX5" fmla="*/ 2497145 w 2497145"/>
              <a:gd name="connsiteY5" fmla="*/ 223466 h 2234654"/>
              <a:gd name="connsiteX6" fmla="*/ 2497145 w 2497145"/>
              <a:gd name="connsiteY6" fmla="*/ 2011189 h 2234654"/>
              <a:gd name="connsiteX7" fmla="*/ 2431694 w 2497145"/>
              <a:gd name="connsiteY7" fmla="*/ 2169203 h 2234654"/>
              <a:gd name="connsiteX8" fmla="*/ 2273680 w 2497145"/>
              <a:gd name="connsiteY8" fmla="*/ 2234654 h 2234654"/>
              <a:gd name="connsiteX9" fmla="*/ 223465 w 2497145"/>
              <a:gd name="connsiteY9" fmla="*/ 2234654 h 2234654"/>
              <a:gd name="connsiteX10" fmla="*/ 65451 w 2497145"/>
              <a:gd name="connsiteY10" fmla="*/ 2169202 h 2234654"/>
              <a:gd name="connsiteX11" fmla="*/ 0 w 2497145"/>
              <a:gd name="connsiteY11" fmla="*/ 2011188 h 2234654"/>
              <a:gd name="connsiteX12" fmla="*/ 0 w 2497145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73680" y="0"/>
                </a:lnTo>
                <a:cubicBezTo>
                  <a:pt x="2332947" y="0"/>
                  <a:pt x="2389786" y="23544"/>
                  <a:pt x="2431694" y="65452"/>
                </a:cubicBezTo>
                <a:cubicBezTo>
                  <a:pt x="2473602" y="107360"/>
                  <a:pt x="2497145" y="164199"/>
                  <a:pt x="2497145" y="223466"/>
                </a:cubicBezTo>
                <a:lnTo>
                  <a:pt x="2497145" y="2011189"/>
                </a:lnTo>
                <a:cubicBezTo>
                  <a:pt x="2497145" y="2070456"/>
                  <a:pt x="2473601" y="2127295"/>
                  <a:pt x="2431694" y="2169203"/>
                </a:cubicBezTo>
                <a:cubicBezTo>
                  <a:pt x="2389786" y="2211111"/>
                  <a:pt x="2332947" y="2234654"/>
                  <a:pt x="2273680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47" tIns="84499" rIns="90849" bIns="84499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Substrate Layout File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Bonding Diagram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Package Outline Drawing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Trace Length Table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Marking Specification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SI/PI Simulation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Thermal Simulation Report</a:t>
            </a:r>
            <a:endParaRPr lang="zh-TW" altLang="en-US" sz="1000" dirty="0">
              <a:ea typeface="+mj-ea"/>
            </a:endParaRP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000" dirty="0">
              <a:ea typeface="+mj-ea"/>
            </a:endParaRPr>
          </a:p>
        </p:txBody>
      </p:sp>
      <p:sp>
        <p:nvSpPr>
          <p:cNvPr id="121" name="手繪多邊形 120"/>
          <p:cNvSpPr/>
          <p:nvPr/>
        </p:nvSpPr>
        <p:spPr>
          <a:xfrm>
            <a:off x="3404209" y="975107"/>
            <a:ext cx="2484277" cy="981818"/>
          </a:xfrm>
          <a:custGeom>
            <a:avLst/>
            <a:gdLst>
              <a:gd name="connsiteX0" fmla="*/ 0 w 2484277"/>
              <a:gd name="connsiteY0" fmla="*/ 38648 h 386475"/>
              <a:gd name="connsiteX1" fmla="*/ 11320 w 2484277"/>
              <a:gd name="connsiteY1" fmla="*/ 11320 h 386475"/>
              <a:gd name="connsiteX2" fmla="*/ 38648 w 2484277"/>
              <a:gd name="connsiteY2" fmla="*/ 0 h 386475"/>
              <a:gd name="connsiteX3" fmla="*/ 2445629 w 2484277"/>
              <a:gd name="connsiteY3" fmla="*/ 0 h 386475"/>
              <a:gd name="connsiteX4" fmla="*/ 2472957 w 2484277"/>
              <a:gd name="connsiteY4" fmla="*/ 11320 h 386475"/>
              <a:gd name="connsiteX5" fmla="*/ 2484277 w 2484277"/>
              <a:gd name="connsiteY5" fmla="*/ 38648 h 386475"/>
              <a:gd name="connsiteX6" fmla="*/ 2484277 w 2484277"/>
              <a:gd name="connsiteY6" fmla="*/ 347827 h 386475"/>
              <a:gd name="connsiteX7" fmla="*/ 2472957 w 2484277"/>
              <a:gd name="connsiteY7" fmla="*/ 375155 h 386475"/>
              <a:gd name="connsiteX8" fmla="*/ 2445629 w 2484277"/>
              <a:gd name="connsiteY8" fmla="*/ 386475 h 386475"/>
              <a:gd name="connsiteX9" fmla="*/ 38648 w 2484277"/>
              <a:gd name="connsiteY9" fmla="*/ 386475 h 386475"/>
              <a:gd name="connsiteX10" fmla="*/ 11320 w 2484277"/>
              <a:gd name="connsiteY10" fmla="*/ 375155 h 386475"/>
              <a:gd name="connsiteX11" fmla="*/ 0 w 2484277"/>
              <a:gd name="connsiteY11" fmla="*/ 347827 h 386475"/>
              <a:gd name="connsiteX12" fmla="*/ 0 w 2484277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45629" y="0"/>
                </a:lnTo>
                <a:cubicBezTo>
                  <a:pt x="2455879" y="0"/>
                  <a:pt x="2465709" y="4072"/>
                  <a:pt x="2472957" y="11320"/>
                </a:cubicBezTo>
                <a:cubicBezTo>
                  <a:pt x="2480205" y="18568"/>
                  <a:pt x="2484277" y="28398"/>
                  <a:pt x="2484277" y="38648"/>
                </a:cubicBezTo>
                <a:lnTo>
                  <a:pt x="2484277" y="347827"/>
                </a:lnTo>
                <a:cubicBezTo>
                  <a:pt x="2484277" y="358077"/>
                  <a:pt x="2480205" y="367907"/>
                  <a:pt x="2472957" y="375155"/>
                </a:cubicBezTo>
                <a:cubicBezTo>
                  <a:pt x="2465709" y="382403"/>
                  <a:pt x="2455879" y="386475"/>
                  <a:pt x="2445629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6" tIns="30368" rIns="36718" bIns="30368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Support RDL bump design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substrate design &amp; tooling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package assembly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electrical &amp; thermal analysis</a:t>
            </a:r>
            <a:endParaRPr lang="zh-TW" altLang="en-US" sz="1000" dirty="0">
              <a:ea typeface="+mj-ea"/>
            </a:endParaRPr>
          </a:p>
        </p:txBody>
      </p:sp>
      <p:sp>
        <p:nvSpPr>
          <p:cNvPr id="122" name="手繪多邊形 121"/>
          <p:cNvSpPr/>
          <p:nvPr/>
        </p:nvSpPr>
        <p:spPr>
          <a:xfrm>
            <a:off x="6271661" y="2013687"/>
            <a:ext cx="2484277" cy="2234654"/>
          </a:xfrm>
          <a:custGeom>
            <a:avLst/>
            <a:gdLst>
              <a:gd name="connsiteX0" fmla="*/ 0 w 2484277"/>
              <a:gd name="connsiteY0" fmla="*/ 223465 h 2234654"/>
              <a:gd name="connsiteX1" fmla="*/ 65452 w 2484277"/>
              <a:gd name="connsiteY1" fmla="*/ 65451 h 2234654"/>
              <a:gd name="connsiteX2" fmla="*/ 223466 w 2484277"/>
              <a:gd name="connsiteY2" fmla="*/ 0 h 2234654"/>
              <a:gd name="connsiteX3" fmla="*/ 2260812 w 2484277"/>
              <a:gd name="connsiteY3" fmla="*/ 0 h 2234654"/>
              <a:gd name="connsiteX4" fmla="*/ 2418826 w 2484277"/>
              <a:gd name="connsiteY4" fmla="*/ 65452 h 2234654"/>
              <a:gd name="connsiteX5" fmla="*/ 2484277 w 2484277"/>
              <a:gd name="connsiteY5" fmla="*/ 223466 h 2234654"/>
              <a:gd name="connsiteX6" fmla="*/ 2484277 w 2484277"/>
              <a:gd name="connsiteY6" fmla="*/ 2011189 h 2234654"/>
              <a:gd name="connsiteX7" fmla="*/ 2418826 w 2484277"/>
              <a:gd name="connsiteY7" fmla="*/ 2169203 h 2234654"/>
              <a:gd name="connsiteX8" fmla="*/ 2260812 w 2484277"/>
              <a:gd name="connsiteY8" fmla="*/ 2234654 h 2234654"/>
              <a:gd name="connsiteX9" fmla="*/ 223465 w 2484277"/>
              <a:gd name="connsiteY9" fmla="*/ 2234654 h 2234654"/>
              <a:gd name="connsiteX10" fmla="*/ 65451 w 2484277"/>
              <a:gd name="connsiteY10" fmla="*/ 2169202 h 2234654"/>
              <a:gd name="connsiteX11" fmla="*/ 0 w 2484277"/>
              <a:gd name="connsiteY11" fmla="*/ 2011188 h 2234654"/>
              <a:gd name="connsiteX12" fmla="*/ 0 w 2484277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60812" y="0"/>
                </a:lnTo>
                <a:cubicBezTo>
                  <a:pt x="2320079" y="0"/>
                  <a:pt x="2376918" y="23544"/>
                  <a:pt x="2418826" y="65452"/>
                </a:cubicBezTo>
                <a:cubicBezTo>
                  <a:pt x="2460734" y="107360"/>
                  <a:pt x="2484277" y="164199"/>
                  <a:pt x="2484277" y="223466"/>
                </a:cubicBezTo>
                <a:lnTo>
                  <a:pt x="2484277" y="2011189"/>
                </a:lnTo>
                <a:cubicBezTo>
                  <a:pt x="2484277" y="2070456"/>
                  <a:pt x="2460733" y="2127295"/>
                  <a:pt x="2418826" y="2169203"/>
                </a:cubicBezTo>
                <a:cubicBezTo>
                  <a:pt x="2376918" y="2211111"/>
                  <a:pt x="2320079" y="2234654"/>
                  <a:pt x="2260812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47" tIns="84499" rIns="90849" bIns="84499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 plan, patterns, circuit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wafer, assembly  info,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Implementation Result 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Testing program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CP stage: P/C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FT stage: LB, socket, change kit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 sign-off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</a:t>
            </a:r>
            <a:endParaRPr lang="zh-TW" altLang="en-US" sz="10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87819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Package Design Experience with Overseas Customers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184" y="1058820"/>
            <a:ext cx="1405790" cy="140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842" y="1088347"/>
            <a:ext cx="1364874" cy="13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764" y="1066496"/>
            <a:ext cx="1419602" cy="14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5" y="1898281"/>
            <a:ext cx="750648" cy="6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964" y="2946899"/>
            <a:ext cx="1257282" cy="161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819" y="3946248"/>
            <a:ext cx="1117599" cy="4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242" y="3043457"/>
            <a:ext cx="1409655" cy="141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字方塊 63"/>
          <p:cNvSpPr txBox="1"/>
          <p:nvPr/>
        </p:nvSpPr>
        <p:spPr>
          <a:xfrm>
            <a:off x="646319" y="739445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Japan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296049" y="732743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Korea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924651" y="726970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Singapore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646319" y="2691754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Singapore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296049" y="2685052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India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5924651" y="2679279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Hong Kong 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106" y="2067032"/>
            <a:ext cx="899102" cy="3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72" y="3046716"/>
            <a:ext cx="1475398" cy="139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28" y="3963274"/>
            <a:ext cx="854846" cy="47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圓角矩形 72"/>
          <p:cNvSpPr/>
          <p:nvPr/>
        </p:nvSpPr>
        <p:spPr>
          <a:xfrm>
            <a:off x="619599" y="1051032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617414" y="1175322"/>
            <a:ext cx="981927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8K TV</a:t>
            </a:r>
          </a:p>
          <a:p>
            <a:r>
              <a:rPr lang="en-US" altLang="zh-TW" sz="800" dirty="0"/>
              <a:t>PKG Type: FCLBGA</a:t>
            </a:r>
          </a:p>
          <a:p>
            <a:r>
              <a:rPr lang="en-US" altLang="zh-TW" sz="800" dirty="0"/>
              <a:t>Die Count: 1</a:t>
            </a:r>
          </a:p>
          <a:p>
            <a:r>
              <a:rPr lang="en-US" altLang="zh-TW" sz="800" dirty="0"/>
              <a:t>OSAT: SPIL</a:t>
            </a:r>
            <a:endParaRPr lang="zh-TW" altLang="en-US" sz="800" dirty="0"/>
          </a:p>
        </p:txBody>
      </p:sp>
      <p:sp>
        <p:nvSpPr>
          <p:cNvPr id="75" name="圓角矩形 74"/>
          <p:cNvSpPr/>
          <p:nvPr/>
        </p:nvSpPr>
        <p:spPr>
          <a:xfrm>
            <a:off x="3298235" y="1042734"/>
            <a:ext cx="1005001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249868" y="1167024"/>
            <a:ext cx="117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Touch IC</a:t>
            </a:r>
          </a:p>
          <a:p>
            <a:r>
              <a:rPr lang="en-US" altLang="zh-TW" sz="800" dirty="0"/>
              <a:t>PKG Type: QFN</a:t>
            </a:r>
          </a:p>
          <a:p>
            <a:r>
              <a:rPr lang="en-US" altLang="zh-TW" sz="800" dirty="0"/>
              <a:t>Die Count: 2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77" name="圓角矩形 76"/>
          <p:cNvSpPr/>
          <p:nvPr/>
        </p:nvSpPr>
        <p:spPr>
          <a:xfrm>
            <a:off x="5907556" y="1042734"/>
            <a:ext cx="999022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5859189" y="1167024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RF PA</a:t>
            </a:r>
          </a:p>
          <a:p>
            <a:r>
              <a:rPr lang="en-US" altLang="zh-TW" sz="800" dirty="0"/>
              <a:t>PKG Type: QFN</a:t>
            </a:r>
          </a:p>
          <a:p>
            <a:r>
              <a:rPr lang="en-US" altLang="zh-TW" sz="800" dirty="0"/>
              <a:t>Die Count: 2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79" name="圓角矩形 78"/>
          <p:cNvSpPr/>
          <p:nvPr/>
        </p:nvSpPr>
        <p:spPr>
          <a:xfrm>
            <a:off x="623451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575084" y="3196340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</a:t>
            </a:r>
            <a:r>
              <a:rPr lang="en-US" altLang="zh-TW" sz="800" dirty="0" err="1"/>
              <a:t>WiFi</a:t>
            </a:r>
            <a:r>
              <a:rPr lang="en-US" altLang="zh-TW" sz="800" dirty="0"/>
              <a:t> SD</a:t>
            </a:r>
          </a:p>
          <a:p>
            <a:r>
              <a:rPr lang="en-US" altLang="zh-TW" sz="800" dirty="0"/>
              <a:t>PKG Type: TFBGA</a:t>
            </a:r>
          </a:p>
          <a:p>
            <a:r>
              <a:rPr lang="en-US" altLang="zh-TW" sz="800" dirty="0"/>
              <a:t>Die Count: 3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81" name="圓角矩形 80"/>
          <p:cNvSpPr/>
          <p:nvPr/>
        </p:nvSpPr>
        <p:spPr>
          <a:xfrm>
            <a:off x="3278955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3230588" y="3196340"/>
            <a:ext cx="1178313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IP </a:t>
            </a:r>
            <a:r>
              <a:rPr lang="en-US" altLang="zh-TW" sz="800" dirty="0" err="1"/>
              <a:t>Verif</a:t>
            </a:r>
            <a:r>
              <a:rPr lang="en-US" altLang="zh-TW" sz="800" dirty="0"/>
              <a:t>.</a:t>
            </a:r>
          </a:p>
          <a:p>
            <a:r>
              <a:rPr lang="en-US" altLang="zh-TW" sz="800" dirty="0"/>
              <a:t>PKG Type: FCCSP</a:t>
            </a:r>
          </a:p>
          <a:p>
            <a:r>
              <a:rPr lang="en-US" altLang="zh-TW" sz="800" dirty="0"/>
              <a:t>Die Count: 1</a:t>
            </a:r>
          </a:p>
          <a:p>
            <a:r>
              <a:rPr lang="en-US" altLang="zh-TW" sz="800" dirty="0"/>
              <a:t>OSAT: Amkor</a:t>
            </a:r>
            <a:endParaRPr lang="zh-TW" altLang="en-US" sz="800" dirty="0"/>
          </a:p>
        </p:txBody>
      </p:sp>
      <p:sp>
        <p:nvSpPr>
          <p:cNvPr id="83" name="圓角矩形 82"/>
          <p:cNvSpPr/>
          <p:nvPr/>
        </p:nvSpPr>
        <p:spPr>
          <a:xfrm>
            <a:off x="6038480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5990113" y="3196340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</a:t>
            </a:r>
            <a:r>
              <a:rPr lang="en-US" altLang="zh-TW" sz="800" dirty="0" err="1"/>
              <a:t>eMMC</a:t>
            </a:r>
            <a:endParaRPr lang="en-US" altLang="zh-TW" sz="800" dirty="0"/>
          </a:p>
          <a:p>
            <a:r>
              <a:rPr lang="en-US" altLang="zh-TW" sz="800" dirty="0"/>
              <a:t>PKG Type: TFBGA</a:t>
            </a:r>
          </a:p>
          <a:p>
            <a:r>
              <a:rPr lang="en-US" altLang="zh-TW" sz="800" dirty="0"/>
              <a:t>Die Count: 5</a:t>
            </a:r>
          </a:p>
          <a:p>
            <a:r>
              <a:rPr lang="en-US" altLang="zh-TW" sz="800" dirty="0"/>
              <a:t>OSAT: SPIL</a:t>
            </a:r>
            <a:endParaRPr lang="zh-TW" altLang="en-US" sz="800" dirty="0"/>
          </a:p>
        </p:txBody>
      </p:sp>
      <p:pic>
        <p:nvPicPr>
          <p:cNvPr id="85" name="Picture 9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291" y="1934976"/>
            <a:ext cx="828944" cy="482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329" y="3988516"/>
            <a:ext cx="851004" cy="32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6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Testing Development Recently Developed Cases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527699" y="797303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Japan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300187" y="789931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Korea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6091954" y="783581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Taiwan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73" name="圓角矩形 72"/>
          <p:cNvSpPr/>
          <p:nvPr/>
        </p:nvSpPr>
        <p:spPr>
          <a:xfrm>
            <a:off x="500980" y="1140049"/>
            <a:ext cx="2514267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613179" y="1256548"/>
            <a:ext cx="2287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Device : 		SoC for 8K TV</a:t>
            </a:r>
          </a:p>
          <a:p>
            <a:r>
              <a:rPr lang="en-US" altLang="zh-TW" sz="1000" dirty="0"/>
              <a:t>Test platform : 	J750EX</a:t>
            </a:r>
          </a:p>
          <a:p>
            <a:r>
              <a:rPr lang="en-US" altLang="zh-TW" sz="1000" dirty="0"/>
              <a:t>Project : 		CP/ FT</a:t>
            </a:r>
            <a:endParaRPr lang="zh-TW" altLang="en-US" sz="1000" dirty="0"/>
          </a:p>
        </p:txBody>
      </p:sp>
      <p:sp>
        <p:nvSpPr>
          <p:cNvPr id="75" name="圓角矩形 74"/>
          <p:cNvSpPr/>
          <p:nvPr/>
        </p:nvSpPr>
        <p:spPr>
          <a:xfrm>
            <a:off x="3302372" y="1130921"/>
            <a:ext cx="2485364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369174" y="1179604"/>
            <a:ext cx="23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en-US" altLang="zh-TW" sz="1000" dirty="0">
                <a:sym typeface="Wingdings" pitchFamily="2" charset="2"/>
              </a:rPr>
              <a:t>Device : Touch IC for the c</a:t>
            </a:r>
            <a:r>
              <a:rPr lang="en-US" altLang="zh-TW" sz="1000" dirty="0"/>
              <a:t>apacitive touch screen</a:t>
            </a:r>
          </a:p>
          <a:p>
            <a:r>
              <a:rPr lang="en-US" altLang="zh-TW" sz="1000" dirty="0">
                <a:sym typeface="Wingdings" pitchFamily="2" charset="2"/>
              </a:rPr>
              <a:t>Test platform : J750EX</a:t>
            </a:r>
          </a:p>
          <a:p>
            <a:r>
              <a:rPr lang="en-US" altLang="zh-TW" sz="1000" dirty="0">
                <a:sym typeface="Wingdings" pitchFamily="2" charset="2"/>
              </a:rPr>
              <a:t>Project : CP / FT</a:t>
            </a:r>
            <a:endParaRPr lang="zh-TW" altLang="en-US" sz="1000" dirty="0"/>
          </a:p>
        </p:txBody>
      </p:sp>
      <p:sp>
        <p:nvSpPr>
          <p:cNvPr id="77" name="圓角矩形 76"/>
          <p:cNvSpPr/>
          <p:nvPr/>
        </p:nvSpPr>
        <p:spPr>
          <a:xfrm>
            <a:off x="6074859" y="1130921"/>
            <a:ext cx="2504644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6142538" y="1256548"/>
            <a:ext cx="2320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Device : RFID transceiver for IoT</a:t>
            </a:r>
          </a:p>
          <a:p>
            <a:r>
              <a:rPr lang="en-US" altLang="zh-TW" sz="1000" dirty="0"/>
              <a:t>Test platform : NI-STS</a:t>
            </a:r>
          </a:p>
          <a:p>
            <a:r>
              <a:rPr lang="en-US" altLang="zh-TW" sz="1000" dirty="0"/>
              <a:t>Project : FT</a:t>
            </a:r>
            <a:endParaRPr lang="zh-TW" altLang="en-US" sz="1000" dirty="0"/>
          </a:p>
        </p:txBody>
      </p:sp>
      <p:pic>
        <p:nvPicPr>
          <p:cNvPr id="33" name="Picture 2" descr="Used J750 for sale. Teradyne equipment &amp; more | Machin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670" y="2493120"/>
            <a:ext cx="1905000" cy="157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750" y="2493120"/>
            <a:ext cx="2107970" cy="165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F516B6-32E2-D639-771D-36F19BD5BB87}"/>
              </a:ext>
            </a:extLst>
          </p:cNvPr>
          <p:cNvSpPr txBox="1"/>
          <p:nvPr/>
        </p:nvSpPr>
        <p:spPr>
          <a:xfrm rot="16200000" flipV="1">
            <a:off x="1500574" y="1540517"/>
            <a:ext cx="698734" cy="1456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</p:spTree>
    <p:extLst>
      <p:ext uri="{BB962C8B-B14F-4D97-AF65-F5344CB8AC3E}">
        <p14:creationId xmlns:p14="http://schemas.microsoft.com/office/powerpoint/2010/main" val="2584372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F4039EBC-A547-AFBC-251F-524D59CED216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Channel Service</a:t>
            </a:r>
          </a:p>
        </p:txBody>
      </p:sp>
    </p:spTree>
    <p:extLst>
      <p:ext uri="{BB962C8B-B14F-4D97-AF65-F5344CB8AC3E}">
        <p14:creationId xmlns:p14="http://schemas.microsoft.com/office/powerpoint/2010/main" val="389472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B57A91F0-7901-2A6C-E9E9-A06828130479}"/>
              </a:ext>
            </a:extLst>
          </p:cNvPr>
          <p:cNvGrpSpPr/>
          <p:nvPr/>
        </p:nvGrpSpPr>
        <p:grpSpPr>
          <a:xfrm>
            <a:off x="325517" y="1183817"/>
            <a:ext cx="5922013" cy="2841013"/>
            <a:chOff x="460888" y="567929"/>
            <a:chExt cx="8471105" cy="400764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9C1907F-8C2E-2E58-4022-126D20548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470F820-0B4B-9147-92D3-C5E0C137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FBE0C99-DD3C-BEAA-122B-9B2C7EDC7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F5FBC6-07AC-C6D8-33DE-3AE9525D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21CECB-585B-9EB3-DDC1-1730D7C4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B41503-4B87-258D-072F-174189C91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CFD47E0-5F73-4BB1-EF0E-299DAEC32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2B5F486-69C0-2A00-3B4B-7F7C3E50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3FA7ED6-30A0-F1EA-B54C-CBBDED09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EA9430-E6F8-61AE-2FE0-E1C9D3086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602574D-86F2-07BD-715E-647A453A7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5C1EE075-2BFC-66C8-EF3B-5CE10AF5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151D573D-46F6-9373-8919-6F6ED0627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5537DF3-89F3-752E-0105-522F4C4D4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EAAC87-FCC9-2FB7-41AB-BBCC6688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145EDBB-E925-C4CA-8C56-1F3AE0D36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3D3F8C-AD76-C667-358C-837086F3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7B0405-7ACA-F582-F696-86F58C575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0B5A91-29FC-AAE4-E2A2-CB86ADFD0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E117F26-973A-5F9F-1226-6765EA2D5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9F6CA0-04EF-62A4-1145-9F9FB3246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52D6765-9272-81A7-000D-0EB11ED29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940CBBC-0402-EA62-F637-43A7B0A05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5E39F50-562C-F444-55DB-1553C31A4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FC17F2-2D9D-2233-65AE-BA40228CC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8194FD9-C132-DD97-9D87-88E39F550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3E4D9DC-4E22-390A-632F-3B275F095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AD5F4E-53AD-1E13-436C-AC0CC63F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B1057DD-3F36-CB6C-DF58-4BF1618B6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83609AF-8596-FBA8-6E8C-507E007E1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1E8F215-A779-A9B9-00F3-CD7AF8602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World Wide Sales Channel</a:t>
            </a:r>
            <a:r>
              <a:rPr lang="zh-TW" altLang="en-US" dirty="0">
                <a:cs typeface="Calibri" panose="020F0502020204030204" pitchFamily="34" charset="0"/>
              </a:rPr>
              <a:t>：</a:t>
            </a:r>
            <a:r>
              <a:rPr lang="en-US" altLang="zh-TW" dirty="0">
                <a:cs typeface="Calibri" panose="020F0502020204030204" pitchFamily="34" charset="0"/>
              </a:rPr>
              <a:t>Locations and Values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823C9E-D2B9-8DAA-A009-96FCD18FFBF9}"/>
              </a:ext>
            </a:extLst>
          </p:cNvPr>
          <p:cNvGrpSpPr/>
          <p:nvPr/>
        </p:nvGrpSpPr>
        <p:grpSpPr>
          <a:xfrm>
            <a:off x="627651" y="3883443"/>
            <a:ext cx="4713747" cy="242323"/>
            <a:chOff x="1662067" y="6378096"/>
            <a:chExt cx="7604845" cy="355406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EC0023C-2309-39C9-8D93-A503D994F9E3}"/>
                </a:ext>
              </a:extLst>
            </p:cNvPr>
            <p:cNvGrpSpPr/>
            <p:nvPr/>
          </p:nvGrpSpPr>
          <p:grpSpPr>
            <a:xfrm>
              <a:off x="7523349" y="6381393"/>
              <a:ext cx="1743563" cy="348813"/>
              <a:chOff x="7523349" y="6381393"/>
              <a:chExt cx="1743563" cy="348813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4543592-9021-7E41-C910-208F06E39E9A}"/>
                  </a:ext>
                </a:extLst>
              </p:cNvPr>
              <p:cNvSpPr txBox="1"/>
              <p:nvPr/>
            </p:nvSpPr>
            <p:spPr>
              <a:xfrm>
                <a:off x="7637782" y="6381393"/>
                <a:ext cx="1629130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Sales Office</a:t>
                </a:r>
                <a:endParaRPr kumimoji="1" lang="zh-TW" altLang="en-US" sz="1050" dirty="0"/>
              </a:p>
            </p:txBody>
          </p:sp>
          <p:pic>
            <p:nvPicPr>
              <p:cNvPr id="28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77BDA40C-7A7B-7CC1-AA6C-BBE97C349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349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D68DE1D-559F-F2A5-6238-D0320E255D29}"/>
                </a:ext>
              </a:extLst>
            </p:cNvPr>
            <p:cNvGrpSpPr/>
            <p:nvPr/>
          </p:nvGrpSpPr>
          <p:grpSpPr>
            <a:xfrm>
              <a:off x="4635968" y="6381393"/>
              <a:ext cx="2381652" cy="348813"/>
              <a:chOff x="4619728" y="6381393"/>
              <a:chExt cx="2381652" cy="348813"/>
            </a:xfrm>
          </p:grpSpPr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3A93CA4-7F09-B414-7D50-11BDB6547E14}"/>
                  </a:ext>
                </a:extLst>
              </p:cNvPr>
              <p:cNvSpPr txBox="1"/>
              <p:nvPr/>
            </p:nvSpPr>
            <p:spPr>
              <a:xfrm>
                <a:off x="4758287" y="6381393"/>
                <a:ext cx="2243093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Reps / Distributors</a:t>
                </a:r>
              </a:p>
            </p:txBody>
          </p:sp>
          <p:pic>
            <p:nvPicPr>
              <p:cNvPr id="26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08ED5BC3-F309-AC5C-66CB-E78AC355B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9728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990C28C-D671-F4E0-8C7B-AFDDDE3D3CDA}"/>
                </a:ext>
              </a:extLst>
            </p:cNvPr>
            <p:cNvGrpSpPr/>
            <p:nvPr/>
          </p:nvGrpSpPr>
          <p:grpSpPr>
            <a:xfrm>
              <a:off x="1662067" y="6378096"/>
              <a:ext cx="2697981" cy="355406"/>
              <a:chOff x="1662067" y="6378096"/>
              <a:chExt cx="2697981" cy="355406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C0325145-F00B-8217-1FF8-C71CF29387A1}"/>
                  </a:ext>
                </a:extLst>
              </p:cNvPr>
              <p:cNvSpPr txBox="1"/>
              <p:nvPr/>
            </p:nvSpPr>
            <p:spPr>
              <a:xfrm>
                <a:off x="2032574" y="6381392"/>
                <a:ext cx="2327474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Global online Distributors</a:t>
                </a:r>
                <a:endParaRPr kumimoji="1" lang="zh-TW" altLang="en-US" sz="1050" dirty="0"/>
              </a:p>
            </p:txBody>
          </p:sp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42A6EA6-6EA3-CB6A-9B85-B8A4EA2C5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067" y="6378096"/>
                <a:ext cx="474485" cy="355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FFACB3DD-19E6-9505-E24C-A7EB947368FA}"/>
              </a:ext>
            </a:extLst>
          </p:cNvPr>
          <p:cNvSpPr/>
          <p:nvPr/>
        </p:nvSpPr>
        <p:spPr>
          <a:xfrm>
            <a:off x="6600218" y="1077399"/>
            <a:ext cx="477546" cy="477546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00" r="-1000"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D5CD7EDC-ECC0-83F5-84E1-8C1CFB661046}"/>
              </a:ext>
            </a:extLst>
          </p:cNvPr>
          <p:cNvSpPr/>
          <p:nvPr/>
        </p:nvSpPr>
        <p:spPr>
          <a:xfrm>
            <a:off x="6600218" y="2221074"/>
            <a:ext cx="477546" cy="47754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83C1E84-A34C-51F3-80F5-40EE59FD75F4}"/>
              </a:ext>
            </a:extLst>
          </p:cNvPr>
          <p:cNvSpPr/>
          <p:nvPr/>
        </p:nvSpPr>
        <p:spPr>
          <a:xfrm>
            <a:off x="6600218" y="3294969"/>
            <a:ext cx="477546" cy="47754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538BAF-A175-5142-75E5-E69BE91615E3}"/>
              </a:ext>
            </a:extLst>
          </p:cNvPr>
          <p:cNvSpPr txBox="1"/>
          <p:nvPr/>
        </p:nvSpPr>
        <p:spPr>
          <a:xfrm>
            <a:off x="7145178" y="873150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Representing Foxconn Group Brands at several regions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Plenty connections, sales routes around the world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498E52-6751-B990-89EB-0F68BB64E67C}"/>
              </a:ext>
            </a:extLst>
          </p:cNvPr>
          <p:cNvSpPr txBox="1"/>
          <p:nvPr/>
        </p:nvSpPr>
        <p:spPr>
          <a:xfrm>
            <a:off x="7145178" y="2027913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Experienced FAE in consumer electronics, such as Air purifier, Camera, Distance ranging, Robot…etc.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DEDEF03-0FB0-2D0C-7701-CE0EB1966BEA}"/>
              </a:ext>
            </a:extLst>
          </p:cNvPr>
          <p:cNvSpPr txBox="1"/>
          <p:nvPr/>
        </p:nvSpPr>
        <p:spPr>
          <a:xfrm>
            <a:off x="7145178" y="3193863"/>
            <a:ext cx="1706446" cy="622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Leveraging engineering resource in Foxconn group for building up sensor modules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00268F-F4F9-DDCA-4C33-10C03D3A161B}"/>
              </a:ext>
            </a:extLst>
          </p:cNvPr>
          <p:cNvSpPr/>
          <p:nvPr/>
        </p:nvSpPr>
        <p:spPr>
          <a:xfrm>
            <a:off x="6396385" y="682219"/>
            <a:ext cx="44530" cy="3621075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196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sldjump"/>
            <a:extLst>
              <a:ext uri="{FF2B5EF4-FFF2-40B4-BE49-F238E27FC236}">
                <a16:creationId xmlns:a16="http://schemas.microsoft.com/office/drawing/2014/main" id="{2093727A-5271-3731-94F6-C217078FF594}"/>
              </a:ext>
            </a:extLst>
          </p:cNvPr>
          <p:cNvSpPr txBox="1">
            <a:spLocks/>
          </p:cNvSpPr>
          <p:nvPr/>
        </p:nvSpPr>
        <p:spPr>
          <a:xfrm>
            <a:off x="6335089" y="1090836"/>
            <a:ext cx="1104546" cy="1545412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Isolation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39F05AB-6D5E-4BB9-8B74-8F1A5CF1E4F5}"/>
              </a:ext>
            </a:extLst>
          </p:cNvPr>
          <p:cNvGrpSpPr/>
          <p:nvPr/>
        </p:nvGrpSpPr>
        <p:grpSpPr>
          <a:xfrm>
            <a:off x="6298905" y="1514683"/>
            <a:ext cx="1176915" cy="390341"/>
            <a:chOff x="5562529" y="1668699"/>
            <a:chExt cx="1726141" cy="524674"/>
          </a:xfrm>
        </p:grpSpPr>
        <p:pic>
          <p:nvPicPr>
            <p:cNvPr id="17" name="Picture 2" descr="Sharp, PC357N2J000F Optocoupler | RS">
              <a:extLst>
                <a:ext uri="{FF2B5EF4-FFF2-40B4-BE49-F238E27FC236}">
                  <a16:creationId xmlns:a16="http://schemas.microsoft.com/office/drawing/2014/main" id="{C9AE4DD3-0FCB-C1E0-C5CC-0B04E979C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249" y="1668699"/>
              <a:ext cx="774700" cy="34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367157A4-DDC5-4C56-212B-3AC7F541155D}"/>
                </a:ext>
              </a:extLst>
            </p:cNvPr>
            <p:cNvSpPr txBox="1"/>
            <p:nvPr/>
          </p:nvSpPr>
          <p:spPr>
            <a:xfrm>
              <a:off x="5562529" y="1939514"/>
              <a:ext cx="1726141" cy="25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Photo coupler</a:t>
              </a:r>
            </a:p>
          </p:txBody>
        </p:sp>
      </p:grpSp>
      <p:pic>
        <p:nvPicPr>
          <p:cNvPr id="9" name="Picture 4" descr="TOSHIBA TLP352">
            <a:extLst>
              <a:ext uri="{FF2B5EF4-FFF2-40B4-BE49-F238E27FC236}">
                <a16:creationId xmlns:a16="http://schemas.microsoft.com/office/drawing/2014/main" id="{2167C53E-45A8-A6F0-9D3A-6579441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488" y="2064033"/>
            <a:ext cx="285749" cy="3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87E-CDA5-EB51-75F2-A131EAA865D6}"/>
              </a:ext>
            </a:extLst>
          </p:cNvPr>
          <p:cNvSpPr txBox="1"/>
          <p:nvPr/>
        </p:nvSpPr>
        <p:spPr>
          <a:xfrm>
            <a:off x="6298905" y="2354943"/>
            <a:ext cx="1176915" cy="18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Gate Driver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C4D610C-4997-D46A-1A5D-44FF200EEFD3}"/>
              </a:ext>
            </a:extLst>
          </p:cNvPr>
          <p:cNvGrpSpPr/>
          <p:nvPr/>
        </p:nvGrpSpPr>
        <p:grpSpPr>
          <a:xfrm>
            <a:off x="2056001" y="1090836"/>
            <a:ext cx="2208898" cy="2699611"/>
            <a:chOff x="803939" y="772042"/>
            <a:chExt cx="4312064" cy="3583897"/>
          </a:xfrm>
        </p:grpSpPr>
        <p:sp>
          <p:nvSpPr>
            <p:cNvPr id="24" name="文字方塊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853139F7-87F1-E6E1-0E90-7656C2165414}"/>
                </a:ext>
              </a:extLst>
            </p:cNvPr>
            <p:cNvSpPr txBox="1">
              <a:spLocks/>
            </p:cNvSpPr>
            <p:nvPr/>
          </p:nvSpPr>
          <p:spPr>
            <a:xfrm>
              <a:off x="898812" y="772042"/>
              <a:ext cx="4105771" cy="3583897"/>
            </a:xfrm>
            <a:prstGeom prst="rect">
              <a:avLst/>
            </a:prstGeom>
            <a:gradFill flip="none" rotWithShape="1">
              <a:gsLst>
                <a:gs pos="91000">
                  <a:schemeClr val="tx2">
                    <a:lumMod val="75000"/>
                  </a:schemeClr>
                </a:gs>
                <a:gs pos="88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en-US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Sensors</a:t>
              </a: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C2BAE2AC-8AE6-B8F8-9253-900B7BE569CE}"/>
                </a:ext>
              </a:extLst>
            </p:cNvPr>
            <p:cNvGrpSpPr/>
            <p:nvPr/>
          </p:nvGrpSpPr>
          <p:grpSpPr>
            <a:xfrm>
              <a:off x="1012999" y="1328901"/>
              <a:ext cx="1726141" cy="740485"/>
              <a:chOff x="977829" y="1328901"/>
              <a:chExt cx="1726141" cy="740485"/>
            </a:xfrm>
          </p:grpSpPr>
          <p:pic>
            <p:nvPicPr>
              <p:cNvPr id="66" name="圖片 6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F414F24-4070-8292-6AF7-FC58BAF6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738" y="1328901"/>
                <a:ext cx="738327" cy="474113"/>
              </a:xfrm>
              <a:prstGeom prst="rect">
                <a:avLst/>
              </a:prstGeom>
            </p:spPr>
          </p:pic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A3F8322F-0757-B0C1-8473-A939CFBF80BB}"/>
                  </a:ext>
                </a:extLst>
              </p:cNvPr>
              <p:cNvSpPr txBox="1"/>
              <p:nvPr/>
            </p:nvSpPr>
            <p:spPr>
              <a:xfrm>
                <a:off x="977829" y="1830056"/>
                <a:ext cx="1726141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Photo-interrupter</a:t>
                </a: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1490B00-238B-1A45-6D9A-86AFA351E0D7}"/>
                </a:ext>
              </a:extLst>
            </p:cNvPr>
            <p:cNvGrpSpPr/>
            <p:nvPr/>
          </p:nvGrpSpPr>
          <p:grpSpPr>
            <a:xfrm>
              <a:off x="1793825" y="2366471"/>
              <a:ext cx="2309279" cy="628140"/>
              <a:chOff x="1758655" y="2277257"/>
              <a:chExt cx="2309279" cy="628140"/>
            </a:xfrm>
          </p:grpSpPr>
          <p:sp>
            <p:nvSpPr>
              <p:cNvPr id="64" name="object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E947BB-9D43-7AC3-D43B-483BDEF30499}"/>
                  </a:ext>
                </a:extLst>
              </p:cNvPr>
              <p:cNvSpPr/>
              <p:nvPr/>
            </p:nvSpPr>
            <p:spPr>
              <a:xfrm>
                <a:off x="2507215" y="2277257"/>
                <a:ext cx="812162" cy="41818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750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6517C21F-58BE-C3B4-D7A1-7F3895BA4855}"/>
                  </a:ext>
                </a:extLst>
              </p:cNvPr>
              <p:cNvSpPr txBox="1"/>
              <p:nvPr/>
            </p:nvSpPr>
            <p:spPr>
              <a:xfrm>
                <a:off x="1758655" y="2666067"/>
                <a:ext cx="2309279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Distance Measurement Sensor</a:t>
                </a: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E70F74C1-25CC-3965-799C-2EAB3087E6E7}"/>
                </a:ext>
              </a:extLst>
            </p:cNvPr>
            <p:cNvGrpSpPr/>
            <p:nvPr/>
          </p:nvGrpSpPr>
          <p:grpSpPr>
            <a:xfrm>
              <a:off x="803939" y="3316841"/>
              <a:ext cx="2309284" cy="831929"/>
              <a:chOff x="768769" y="3041132"/>
              <a:chExt cx="2309284" cy="831929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3A04E61D-43B9-9237-7E12-C104281EFF17}"/>
                  </a:ext>
                </a:extLst>
              </p:cNvPr>
              <p:cNvGrpSpPr/>
              <p:nvPr/>
            </p:nvGrpSpPr>
            <p:grpSpPr>
              <a:xfrm>
                <a:off x="1282758" y="3041132"/>
                <a:ext cx="1281306" cy="458071"/>
                <a:chOff x="872067" y="3246505"/>
                <a:chExt cx="1281306" cy="458071"/>
              </a:xfrm>
            </p:grpSpPr>
            <p:pic>
              <p:nvPicPr>
                <p:cNvPr id="62" name="Picture 6" descr="GP2AP 飛行時間 (ToF) 感應器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8172535-A1DF-B478-5ABB-3B2D6B217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067" y="3441435"/>
                  <a:ext cx="330200" cy="228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http://www.socle-tech.com.tw/images/sensor/Foxconn/FSTOF2002C0D.png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B19724F-93EE-D102-876A-76CEE6675B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6406" y="3246505"/>
                  <a:ext cx="706967" cy="4580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4D66DEE2-2140-1213-E027-480F0C1F1D43}"/>
                  </a:ext>
                </a:extLst>
              </p:cNvPr>
              <p:cNvSpPr txBox="1"/>
              <p:nvPr/>
            </p:nvSpPr>
            <p:spPr>
              <a:xfrm>
                <a:off x="768769" y="3633731"/>
                <a:ext cx="2309284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TOF sensor &amp; module</a:t>
                </a:r>
              </a:p>
            </p:txBody>
          </p:sp>
        </p:grp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807BB84-DE55-D36B-8012-B85E79A1F40C}"/>
                </a:ext>
              </a:extLst>
            </p:cNvPr>
            <p:cNvSpPr txBox="1"/>
            <p:nvPr/>
          </p:nvSpPr>
          <p:spPr>
            <a:xfrm>
              <a:off x="2806720" y="1864511"/>
              <a:ext cx="2309283" cy="239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PM2.5 sensor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61D4CA2-BB71-5224-5AF8-876B29AB0A33}"/>
                </a:ext>
              </a:extLst>
            </p:cNvPr>
            <p:cNvGrpSpPr/>
            <p:nvPr/>
          </p:nvGrpSpPr>
          <p:grpSpPr>
            <a:xfrm>
              <a:off x="3309593" y="3364892"/>
              <a:ext cx="1303532" cy="793009"/>
              <a:chOff x="1271643" y="4773867"/>
              <a:chExt cx="1303532" cy="793009"/>
            </a:xfrm>
          </p:grpSpPr>
          <p:pic>
            <p:nvPicPr>
              <p:cNvPr id="56" name="Picture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9F9D3D8-315B-B626-75A4-3162E4524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79017" y="4773867"/>
                <a:ext cx="688787" cy="39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265D8F81-3B08-CCD5-A347-8D4EC0622E47}"/>
                  </a:ext>
                </a:extLst>
              </p:cNvPr>
              <p:cNvSpPr txBox="1"/>
              <p:nvPr/>
            </p:nvSpPr>
            <p:spPr>
              <a:xfrm>
                <a:off x="1271643" y="5327546"/>
                <a:ext cx="1303532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MEMS Mic</a:t>
                </a:r>
              </a:p>
            </p:txBody>
          </p:sp>
        </p:grpSp>
      </p:grp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3207733-0E38-21D0-974C-B069EA9304A9}"/>
              </a:ext>
            </a:extLst>
          </p:cNvPr>
          <p:cNvSpPr txBox="1">
            <a:spLocks/>
          </p:cNvSpPr>
          <p:nvPr/>
        </p:nvSpPr>
        <p:spPr>
          <a:xfrm>
            <a:off x="4280193" y="1090836"/>
            <a:ext cx="2014624" cy="2699611"/>
          </a:xfrm>
          <a:prstGeom prst="rect">
            <a:avLst/>
          </a:prstGeom>
          <a:gradFill flip="none" rotWithShape="1">
            <a:gsLst>
              <a:gs pos="86000">
                <a:schemeClr val="tx2">
                  <a:lumMod val="75000"/>
                </a:schemeClr>
              </a:gs>
              <a:gs pos="81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" altLang="zh-TW" sz="900" dirty="0"/>
              <a:t> Wi-Fi 4/5/6 (+BT) </a:t>
            </a:r>
            <a:r>
              <a:rPr lang="en" altLang="zh-TW" sz="900" dirty="0">
                <a:effectLst/>
              </a:rPr>
              <a:t>Wireless Module</a:t>
            </a:r>
            <a:endParaRPr lang="en-US" altLang="zh-TW" sz="900" dirty="0"/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909BBE1-4F1B-0288-95EC-EEE87203197C}"/>
              </a:ext>
            </a:extLst>
          </p:cNvPr>
          <p:cNvGrpSpPr/>
          <p:nvPr/>
        </p:nvGrpSpPr>
        <p:grpSpPr>
          <a:xfrm>
            <a:off x="4703539" y="2061824"/>
            <a:ext cx="1150783" cy="966426"/>
            <a:chOff x="3407569" y="1588376"/>
            <a:chExt cx="1394888" cy="1171423"/>
          </a:xfrm>
        </p:grpSpPr>
        <p:pic>
          <p:nvPicPr>
            <p:cNvPr id="71" name="圖片 70" descr="page19image17695552">
              <a:hlinkClick r:id="rId17" action="ppaction://hlinksldjump"/>
              <a:extLst>
                <a:ext uri="{FF2B5EF4-FFF2-40B4-BE49-F238E27FC236}">
                  <a16:creationId xmlns:a16="http://schemas.microsoft.com/office/drawing/2014/main" id="{36C2D37E-D709-7075-5399-ADA17690C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879" y="1588376"/>
              <a:ext cx="495516" cy="74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Arm Taiwan - Home | Facebook">
              <a:hlinkClick r:id="rId19"/>
              <a:extLst>
                <a:ext uri="{FF2B5EF4-FFF2-40B4-BE49-F238E27FC236}">
                  <a16:creationId xmlns:a16="http://schemas.microsoft.com/office/drawing/2014/main" id="{CC7F4404-31AC-6CBD-1B7B-DD7588316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69" y="2496773"/>
              <a:ext cx="264199" cy="26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Wi-Fi - 维基百科，自由的百科全书">
              <a:hlinkClick r:id="rId21"/>
              <a:extLst>
                <a:ext uri="{FF2B5EF4-FFF2-40B4-BE49-F238E27FC236}">
                  <a16:creationId xmlns:a16="http://schemas.microsoft.com/office/drawing/2014/main" id="{63EEC0C7-68D3-E4E8-F7C3-F9492645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820" y="2503723"/>
              <a:ext cx="385637" cy="22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62698F3A-D3E9-EF4B-E291-BDA5B1172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433" y="2549032"/>
              <a:ext cx="536690" cy="183057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582C117B-5A92-AC8A-551E-789603B6FA1E}"/>
              </a:ext>
            </a:extLst>
          </p:cNvPr>
          <p:cNvGrpSpPr/>
          <p:nvPr/>
        </p:nvGrpSpPr>
        <p:grpSpPr>
          <a:xfrm>
            <a:off x="6289111" y="2690669"/>
            <a:ext cx="1176914" cy="1104981"/>
            <a:chOff x="7770124" y="834608"/>
            <a:chExt cx="1726141" cy="1620639"/>
          </a:xfrm>
        </p:grpSpPr>
        <p:sp>
          <p:nvSpPr>
            <p:cNvPr id="76" name="文字方塊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53F871E6-4764-5DB8-78FB-A3D22F61CA90}"/>
                </a:ext>
              </a:extLst>
            </p:cNvPr>
            <p:cNvSpPr txBox="1">
              <a:spLocks/>
            </p:cNvSpPr>
            <p:nvPr/>
          </p:nvSpPr>
          <p:spPr>
            <a:xfrm>
              <a:off x="7831563" y="834608"/>
              <a:ext cx="1620000" cy="1620639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lumMod val="75000"/>
                  </a:schemeClr>
                </a:gs>
                <a:gs pos="76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>
              <a:defPPr>
                <a:defRPr lang="zh-TW"/>
              </a:defPPr>
              <a:lvl1pPr algn="ctr">
                <a:defRPr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900" dirty="0"/>
                <a:t>Laser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90567F0-320E-EF7C-1C9A-6A4689D94DE0}"/>
                </a:ext>
              </a:extLst>
            </p:cNvPr>
            <p:cNvGrpSpPr/>
            <p:nvPr/>
          </p:nvGrpSpPr>
          <p:grpSpPr>
            <a:xfrm>
              <a:off x="7770124" y="1490097"/>
              <a:ext cx="1726141" cy="769267"/>
              <a:chOff x="7770124" y="1490097"/>
              <a:chExt cx="1726141" cy="769267"/>
            </a:xfrm>
          </p:grpSpPr>
          <p:pic>
            <p:nvPicPr>
              <p:cNvPr id="78" name="Picture 12" descr="US-Lasers Inc. D6505I 雷射二極體 650nm 5mW 20mA 徑向、罐、3 引線 (5.6mm、TO-18)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B3CF9C6-70EA-09F3-0187-689DF286B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312" y="1490097"/>
                <a:ext cx="487092" cy="530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9965139-92A6-DE12-EA26-E0E22CE6D46A}"/>
                  </a:ext>
                </a:extLst>
              </p:cNvPr>
              <p:cNvSpPr txBox="1"/>
              <p:nvPr/>
            </p:nvSpPr>
            <p:spPr>
              <a:xfrm>
                <a:off x="7770124" y="1982365"/>
                <a:ext cx="17261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Laser Diode</a:t>
                </a:r>
              </a:p>
            </p:txBody>
          </p:sp>
        </p:grpSp>
      </p:grpSp>
      <p:sp>
        <p:nvSpPr>
          <p:cNvPr id="80" name="＞形箭號 79">
            <a:extLst>
              <a:ext uri="{FF2B5EF4-FFF2-40B4-BE49-F238E27FC236}">
                <a16:creationId xmlns:a16="http://schemas.microsoft.com/office/drawing/2014/main" id="{3683E448-EAFB-AB9D-387C-465F1BFEF049}"/>
              </a:ext>
            </a:extLst>
          </p:cNvPr>
          <p:cNvSpPr/>
          <p:nvPr/>
        </p:nvSpPr>
        <p:spPr>
          <a:xfrm>
            <a:off x="1978520" y="4034744"/>
            <a:ext cx="244302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Sensing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＞形箭號 80">
            <a:extLst>
              <a:ext uri="{FF2B5EF4-FFF2-40B4-BE49-F238E27FC236}">
                <a16:creationId xmlns:a16="http://schemas.microsoft.com/office/drawing/2014/main" id="{42896332-2CD0-FDD7-91AE-C89DDE7FCA04}"/>
              </a:ext>
            </a:extLst>
          </p:cNvPr>
          <p:cNvSpPr/>
          <p:nvPr/>
        </p:nvSpPr>
        <p:spPr>
          <a:xfrm>
            <a:off x="4308366" y="4034744"/>
            <a:ext cx="229189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Computing</a:t>
            </a:r>
          </a:p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＞形箭號 81">
            <a:extLst>
              <a:ext uri="{FF2B5EF4-FFF2-40B4-BE49-F238E27FC236}">
                <a16:creationId xmlns:a16="http://schemas.microsoft.com/office/drawing/2014/main" id="{A1420103-890D-CBEA-6485-1A204A190989}"/>
              </a:ext>
            </a:extLst>
          </p:cNvPr>
          <p:cNvSpPr/>
          <p:nvPr/>
        </p:nvSpPr>
        <p:spPr>
          <a:xfrm>
            <a:off x="6479937" y="4034744"/>
            <a:ext cx="235624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Control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2" descr="查看來源圖片">
            <a:extLst>
              <a:ext uri="{FF2B5EF4-FFF2-40B4-BE49-F238E27FC236}">
                <a16:creationId xmlns:a16="http://schemas.microsoft.com/office/drawing/2014/main" id="{222F4DFC-892E-E4AA-AB93-C3678CC1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356" y="474664"/>
            <a:ext cx="973723" cy="1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25B7570F-EEB6-78D1-40EF-F1E85694FAF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169" y="437202"/>
            <a:ext cx="1265468" cy="245090"/>
          </a:xfrm>
          <a:prstGeom prst="rect">
            <a:avLst/>
          </a:prstGeom>
        </p:spPr>
      </p:pic>
      <p:pic>
        <p:nvPicPr>
          <p:cNvPr id="87" name="圖片 86">
            <a:hlinkClick r:id="rId30" action="ppaction://hlinksldjump"/>
            <a:extLst>
              <a:ext uri="{FF2B5EF4-FFF2-40B4-BE49-F238E27FC236}">
                <a16:creationId xmlns:a16="http://schemas.microsoft.com/office/drawing/2014/main" id="{ED305905-8AF2-E39C-B366-66E18FA5E9F7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89" y="1520580"/>
            <a:ext cx="468045" cy="37443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4CD9A3-21DD-C9EC-47A4-204219D4C814}"/>
              </a:ext>
            </a:extLst>
          </p:cNvPr>
          <p:cNvSpPr txBox="1"/>
          <p:nvPr/>
        </p:nvSpPr>
        <p:spPr>
          <a:xfrm flipV="1">
            <a:off x="2039471" y="888303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7ABF27-985B-6C18-A39E-F480B24D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633" y="126467"/>
            <a:ext cx="833565" cy="8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A6403BC-4213-A746-8312-18460F6A6C2C}"/>
              </a:ext>
            </a:extLst>
          </p:cNvPr>
          <p:cNvSpPr/>
          <p:nvPr/>
        </p:nvSpPr>
        <p:spPr>
          <a:xfrm>
            <a:off x="-20131" y="0"/>
            <a:ext cx="1813874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9">
            <a:extLst>
              <a:ext uri="{FF2B5EF4-FFF2-40B4-BE49-F238E27FC236}">
                <a16:creationId xmlns:a16="http://schemas.microsoft.com/office/drawing/2014/main" id="{B902676B-4793-A29E-8C77-3B7303448172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53" y="1"/>
            <a:ext cx="1782697" cy="1435626"/>
          </a:xfrm>
          <a:prstGeom prst="rect">
            <a:avLst/>
          </a:prstGeom>
        </p:spPr>
      </p:pic>
      <p:sp>
        <p:nvSpPr>
          <p:cNvPr id="14" name="標題 21">
            <a:extLst>
              <a:ext uri="{FF2B5EF4-FFF2-40B4-BE49-F238E27FC236}">
                <a16:creationId xmlns:a16="http://schemas.microsoft.com/office/drawing/2014/main" id="{AF166F33-D9E2-DAAA-D949-870BD7EC78DB}"/>
              </a:ext>
            </a:extLst>
          </p:cNvPr>
          <p:cNvSpPr txBox="1">
            <a:spLocks/>
          </p:cNvSpPr>
          <p:nvPr/>
        </p:nvSpPr>
        <p:spPr>
          <a:xfrm>
            <a:off x="127439" y="757580"/>
            <a:ext cx="1495591" cy="282118"/>
          </a:xfrm>
          <a:prstGeom prst="rect">
            <a:avLst/>
          </a:prstGeom>
          <a:effectLst>
            <a:reflection blurRad="6350" stA="52000" endA="300" endPos="53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" altLang="zh-TW" sz="1400" dirty="0">
                <a:solidFill>
                  <a:schemeClr val="bg1"/>
                </a:solidFill>
              </a:rPr>
              <a:t>Product Line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693D48-55E5-4C61-259D-A0238514C113}"/>
              </a:ext>
            </a:extLst>
          </p:cNvPr>
          <p:cNvSpPr txBox="1"/>
          <p:nvPr/>
        </p:nvSpPr>
        <p:spPr>
          <a:xfrm rot="16200000" flipV="1">
            <a:off x="-538247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50D8B3-2237-7800-BB8A-46DEEB366E8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45" y="246472"/>
            <a:ext cx="600977" cy="278182"/>
          </a:xfrm>
          <a:prstGeom prst="rect">
            <a:avLst/>
          </a:prstGeom>
        </p:spPr>
      </p:pic>
      <p:sp>
        <p:nvSpPr>
          <p:cNvPr id="6" name="文字方塊 5">
            <a:hlinkClick r:id="rId3" action="ppaction://hlinksldjump"/>
            <a:extLst>
              <a:ext uri="{FF2B5EF4-FFF2-40B4-BE49-F238E27FC236}">
                <a16:creationId xmlns:a16="http://schemas.microsoft.com/office/drawing/2014/main" id="{349EF82D-4A77-EB02-D23F-DA0C1EEEAE12}"/>
              </a:ext>
            </a:extLst>
          </p:cNvPr>
          <p:cNvSpPr txBox="1">
            <a:spLocks/>
          </p:cNvSpPr>
          <p:nvPr/>
        </p:nvSpPr>
        <p:spPr>
          <a:xfrm>
            <a:off x="7498679" y="1090835"/>
            <a:ext cx="1288275" cy="2696515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Semiconductor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6CE34239-F95F-2949-FFAF-E569CD399C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34" y="-882356"/>
            <a:ext cx="854111" cy="77984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AE2174-F590-E67A-54E0-1D2421C392A3}"/>
              </a:ext>
            </a:extLst>
          </p:cNvPr>
          <p:cNvSpPr txBox="1"/>
          <p:nvPr/>
        </p:nvSpPr>
        <p:spPr>
          <a:xfrm>
            <a:off x="7541459" y="2823133"/>
            <a:ext cx="117691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SiC</a:t>
            </a:r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MOSFET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1036525-A7D0-14FA-9587-0D56F536D2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29448" y="2013338"/>
            <a:ext cx="655538" cy="631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132EFA5-8CF4-1B6D-C86E-B5B0864B22D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494445" flipH="1">
            <a:off x="8360445" y="2005458"/>
            <a:ext cx="186238" cy="41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486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7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192803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45981" y="3072222"/>
          <a:ext cx="5675636" cy="851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919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585949199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1700V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RDS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 16, 20, 40, 70mohm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40mohm, 1ohm, 50ohm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25°C ~ +175°C.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5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SiC MOSFET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7" y="10730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6" y="280316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2970666" y="2332141"/>
            <a:ext cx="9941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Battery Chargers</a:t>
            </a:r>
            <a:endParaRPr kumimoji="1" lang="en" altLang="zh-TW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32736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Industrial Inverter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9" y="1453615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313" y="1453615"/>
            <a:ext cx="962886" cy="92112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327360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DC/DC converters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625" y="1453615"/>
            <a:ext cx="1436869" cy="88264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2A068BD-E745-687B-3A3F-4C3856C53EA1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DC00938-E63E-BC56-C26C-0E09287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C4237C8-4F26-1091-8277-2E2FA727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23210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11" y="1068833"/>
          <a:ext cx="5924002" cy="1604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8715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  <a:gridCol w="527962">
                  <a:extLst>
                    <a:ext uri="{9D8B030D-6E8A-4147-A177-3AD203B41FA5}">
                      <a16:colId xmlns:a16="http://schemas.microsoft.com/office/drawing/2014/main" val="2302859882"/>
                    </a:ext>
                  </a:extLst>
                </a:gridCol>
              </a:tblGrid>
              <a:tr h="200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Emerald series 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1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2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24547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ctr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69nc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27nc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09" y="2864223"/>
          <a:ext cx="5802599" cy="1404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622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</a:tblGrid>
              <a:tr h="200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Rutile series Gen 2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110A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28nc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</a:t>
            </a:r>
            <a:r>
              <a:rPr lang="en-US" altLang="zh-TW" sz="2400" b="1" dirty="0" err="1">
                <a:latin typeface="+mn-lt"/>
                <a:cs typeface="Calibri" panose="020F0502020204030204" pitchFamily="34" charset="0"/>
              </a:rPr>
              <a:t>SiC</a:t>
            </a:r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 MOSFET Product List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2AB85AA-2524-62A9-9C32-96DCBF7C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AE1AB1-3A80-2B23-FC9F-CE857213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pic>
        <p:nvPicPr>
          <p:cNvPr id="12" name="Picture 10">
            <a:hlinkClick r:id="rId4"/>
            <a:extLst>
              <a:ext uri="{FF2B5EF4-FFF2-40B4-BE49-F238E27FC236}">
                <a16:creationId xmlns:a16="http://schemas.microsoft.com/office/drawing/2014/main" id="{2EE2E4C4-B514-DAE0-E828-C644F675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9B2263-C1D5-6BD2-DA27-85755A459F54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7EDF8E2-7233-53E6-B75B-3DAA51D0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0B1BE47-65D6-2276-E284-229C7793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8585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6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Isolation </a:t>
            </a:r>
          </a:p>
        </p:txBody>
      </p:sp>
    </p:spTree>
    <p:extLst>
      <p:ext uri="{BB962C8B-B14F-4D97-AF65-F5344CB8AC3E}">
        <p14:creationId xmlns:p14="http://schemas.microsoft.com/office/powerpoint/2010/main" val="250149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Major Business</a:t>
            </a:r>
            <a:endParaRPr kumimoji="1" lang="zh-TW" altLang="en-US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689311676"/>
              </p:ext>
            </p:extLst>
          </p:nvPr>
        </p:nvGraphicFramePr>
        <p:xfrm>
          <a:off x="2519502" y="789830"/>
          <a:ext cx="5317058" cy="3517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09" y="1008529"/>
            <a:ext cx="895028" cy="7496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20" y="2169277"/>
            <a:ext cx="762808" cy="75845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6A1B0FA-75D3-7D11-25FD-17586D68A057}"/>
              </a:ext>
            </a:extLst>
          </p:cNvPr>
          <p:cNvGrpSpPr/>
          <p:nvPr/>
        </p:nvGrpSpPr>
        <p:grpSpPr>
          <a:xfrm>
            <a:off x="1391721" y="3454856"/>
            <a:ext cx="1288803" cy="680115"/>
            <a:chOff x="460888" y="567929"/>
            <a:chExt cx="8471105" cy="400764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1212668-AD56-17BB-1AA7-C22BDB8A58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6FD7DA2-835D-7C6F-A4E3-104322D16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6AA8769-580C-4535-1946-209565F0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43EAF6D-C8B4-9076-1DFE-6606ECFB4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5D3555F-2834-7F6B-C184-57ECD3CAF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51A2112-E5C5-F6CF-8CCA-654B074AB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EF8797E-D7A6-A88B-EEA7-4C7F62492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54FF13-F605-FF90-3539-3922BDB65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32F974-88E9-BCE3-CE80-AEEB6044E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D70FB416-5C51-2456-0C6B-767FA8185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1ECD19-924C-BA82-DDB2-9B720C03D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DB4338B5-243B-3DAA-784B-BED5EDEA7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0E7E78F-46C9-18DD-A6E4-358ABB142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64F2FDE-F9C0-7F60-2EB4-87A416C86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99365D8-761C-6ED3-CDE4-2241F9A60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AD9E751-EE06-501F-40D9-147718403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91D22EC-8344-2E91-0B00-5C78474A3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804C4E6-B213-9CAD-F833-2042263AB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CF2B6C6-6FB5-B360-B292-8CDB53FD8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EE70DF6-9346-3198-D25D-F232BA25C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CA9493F-3914-51C3-BA02-6DFE5FA01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39E2FC1-0EB9-C9CA-1CD2-C7C0FF260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91F89D6-4D98-4DB8-CF3B-B5910AF7E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549D4C-6158-77AC-7C15-A1827D4B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F080A9-8541-927F-163D-27850D9C3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5BAD55E-B5E3-B083-4C05-8FD1CB210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69569A0-4368-8B82-8D0B-0DADC71CF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091566A-070C-BBD7-634E-3125A0BC6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DE106FC3-D2EA-05DE-B599-70D94643E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FDE041DC-017E-7BA4-60DE-0A0E2A4E4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0164100-743D-8FA0-0004-11CCBDB8D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951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6" y="1041648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97543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97543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96412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002643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005592"/>
            <a:ext cx="325880" cy="18705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7E8772-1D23-7891-A77D-EE1B42DF11F4}"/>
              </a:ext>
            </a:extLst>
          </p:cNvPr>
          <p:cNvSpPr txBox="1"/>
          <p:nvPr/>
        </p:nvSpPr>
        <p:spPr>
          <a:xfrm>
            <a:off x="453161" y="3522912"/>
            <a:ext cx="790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Cathode</a:t>
            </a:r>
            <a:endParaRPr lang="zh-TW" altLang="en-US" sz="700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1A7E750-5DD4-0A63-4E2D-03E2CEC6FACC}"/>
              </a:ext>
            </a:extLst>
          </p:cNvPr>
          <p:cNvSpPr txBox="1"/>
          <p:nvPr/>
        </p:nvSpPr>
        <p:spPr>
          <a:xfrm>
            <a:off x="2032677" y="3068248"/>
            <a:ext cx="3938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O</a:t>
            </a:r>
            <a:endParaRPr lang="zh-TW" altLang="en-US" sz="700" b="1" baseline="-25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A0690F4-62DA-DF86-2E4B-58CC06998FD1}"/>
              </a:ext>
            </a:extLst>
          </p:cNvPr>
          <p:cNvSpPr txBox="1"/>
          <p:nvPr/>
        </p:nvSpPr>
        <p:spPr>
          <a:xfrm>
            <a:off x="2032677" y="3496528"/>
            <a:ext cx="4448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SS</a:t>
            </a:r>
            <a:endParaRPr lang="zh-TW" altLang="en-US" sz="700" b="1" baseline="-250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5D9EBF6-04E9-6C5D-47FA-3E8AD87F6F96}"/>
              </a:ext>
            </a:extLst>
          </p:cNvPr>
          <p:cNvSpPr txBox="1"/>
          <p:nvPr/>
        </p:nvSpPr>
        <p:spPr>
          <a:xfrm>
            <a:off x="536985" y="2630014"/>
            <a:ext cx="6438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Anode</a:t>
            </a:r>
            <a:endParaRPr lang="zh-TW" altLang="en-US" sz="700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3B9C94F-A787-4CF0-0257-C968D3527472}"/>
              </a:ext>
            </a:extLst>
          </p:cNvPr>
          <p:cNvSpPr txBox="1"/>
          <p:nvPr/>
        </p:nvSpPr>
        <p:spPr>
          <a:xfrm>
            <a:off x="1998942" y="2630014"/>
            <a:ext cx="3951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CC</a:t>
            </a:r>
            <a:endParaRPr lang="zh-TW" altLang="en-US" sz="700" b="1" baseline="-25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66904A5-869A-90B0-2770-BE69A68C1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85" y="2571750"/>
            <a:ext cx="1167945" cy="1217911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8019"/>
              </p:ext>
            </p:extLst>
          </p:nvPr>
        </p:nvGraphicFramePr>
        <p:xfrm>
          <a:off x="2945981" y="2750424"/>
          <a:ext cx="5675637" cy="170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</a:t>
                      </a:r>
                      <a:r>
                        <a:rPr lang="en" altLang="zh-TW" sz="900" u="none" strike="noStrike" dirty="0">
                          <a:effectLst/>
                        </a:rPr>
                        <a:t>M</a:t>
                      </a:r>
                      <a:r>
                        <a:rPr lang="en" sz="900" u="none" strike="noStrike" dirty="0">
                          <a:effectLst/>
                        </a:rPr>
                        <a:t>aximum peak output current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0.8A, 1A, 3A, 4A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Rail-to-rail output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Maximum propagation delay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110 ns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Under Voltage Lock-Out protection (UVLO) with hysteresis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Wide operating range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10 to 30 Volts (VCC)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-40°C ~ +110°C.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10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752489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Power Isolation - Gate Driver Photocoupler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5" y="2481368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3064441" y="2010342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TW" sz="900" dirty="0"/>
              <a:t> AC brushless</a:t>
            </a:r>
          </a:p>
        </p:txBody>
      </p:sp>
      <p:pic>
        <p:nvPicPr>
          <p:cNvPr id="4" name="Picture 6" descr="5-12v 120w Mini Zvs Induction Heating Board High Frequency Heater Jacob's  Ladder Driver - Magnetic Induction Heaters - AliExpress">
            <a:hlinkClick r:id="rId12"/>
            <a:extLst>
              <a:ext uri="{FF2B5EF4-FFF2-40B4-BE49-F238E27FC236}">
                <a16:creationId xmlns:a16="http://schemas.microsoft.com/office/drawing/2014/main" id="{6EED6449-AA4D-FEEA-844B-103E6408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381" y="1117192"/>
            <a:ext cx="954798" cy="9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Induction Heating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Industrial Inverter</a:t>
            </a:r>
            <a:endParaRPr kumimoji="1" lang="zh-TW" altLang="en-US" sz="900" dirty="0"/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8" y="1131817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ushless AC Motor - Tech Briefs">
            <a:extLst>
              <a:ext uri="{FF2B5EF4-FFF2-40B4-BE49-F238E27FC236}">
                <a16:creationId xmlns:a16="http://schemas.microsoft.com/office/drawing/2014/main" id="{34590867-93A9-6D93-6DC6-FA09675F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746" y="1199652"/>
            <a:ext cx="918022" cy="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89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13662"/>
              </p:ext>
            </p:extLst>
          </p:nvPr>
        </p:nvGraphicFramePr>
        <p:xfrm>
          <a:off x="1591408" y="855194"/>
          <a:ext cx="7017804" cy="1512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9786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60897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481088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9580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70505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7189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5094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1011763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7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Peak Output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 (A)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FSS-5701P/W-T1V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1C8C6514-6B93-6588-187B-0FA71B0B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9" y="1514011"/>
            <a:ext cx="836077" cy="8360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F3AA956-6A6A-1583-907A-B8BE7B9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Gate Driver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2" name="內容版面配置區 4">
            <a:extLst>
              <a:ext uri="{FF2B5EF4-FFF2-40B4-BE49-F238E27FC236}">
                <a16:creationId xmlns:a16="http://schemas.microsoft.com/office/drawing/2014/main" id="{99F1EBD7-8A97-FCAF-D38D-481155542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56334"/>
              </p:ext>
            </p:extLst>
          </p:nvPr>
        </p:nvGraphicFramePr>
        <p:xfrm>
          <a:off x="1591408" y="3012067"/>
          <a:ext cx="7017805" cy="1444678"/>
        </p:xfrm>
        <a:graphic>
          <a:graphicData uri="http://schemas.openxmlformats.org/drawingml/2006/table">
            <a:tbl>
              <a:tblPr/>
              <a:tblGrid>
                <a:gridCol w="1738180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17434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1990972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161376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Gate Driver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49146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99758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FSS-5701P/W-T1V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0.8A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5647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ACPL-P314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TLP5701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37311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9568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24031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F0620962-32B2-9389-3C5B-6F23932FCC87}"/>
              </a:ext>
            </a:extLst>
          </p:cNvPr>
          <p:cNvSpPr txBox="1"/>
          <p:nvPr/>
        </p:nvSpPr>
        <p:spPr>
          <a:xfrm>
            <a:off x="1489808" y="2704290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2502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09517-C5CA-C2A1-9FE3-C9136232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55" y="2498990"/>
            <a:ext cx="1260762" cy="1292464"/>
          </a:xfrm>
          <a:prstGeom prst="rect">
            <a:avLst/>
          </a:prstGeom>
          <a:noFill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D85977-7217-C301-CE03-646AA4B30CAE}"/>
              </a:ext>
            </a:extLst>
          </p:cNvPr>
          <p:cNvSpPr txBox="1"/>
          <p:nvPr/>
        </p:nvSpPr>
        <p:spPr>
          <a:xfrm>
            <a:off x="630176" y="2532581"/>
            <a:ext cx="493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1</a:t>
            </a:r>
            <a:endParaRPr lang="zh-TW" altLang="en-US" sz="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96D8A0-A183-AA97-2E0C-404BB84D153B}"/>
              </a:ext>
            </a:extLst>
          </p:cNvPr>
          <p:cNvSpPr txBox="1"/>
          <p:nvPr/>
        </p:nvSpPr>
        <p:spPr>
          <a:xfrm>
            <a:off x="391688" y="3196291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Cathode  3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2031DCB-6AC6-EB3C-8D8B-9AE65EA5E416}"/>
              </a:ext>
            </a:extLst>
          </p:cNvPr>
          <p:cNvSpPr txBox="1"/>
          <p:nvPr/>
        </p:nvSpPr>
        <p:spPr>
          <a:xfrm>
            <a:off x="1906830" y="3166250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6  V</a:t>
            </a:r>
            <a:r>
              <a:rPr lang="en-US" altLang="zh-TW" sz="800" b="1" baseline="-25000" dirty="0"/>
              <a:t>O</a:t>
            </a:r>
            <a:endParaRPr lang="zh-TW" altLang="en-US" sz="800" b="1" baseline="-25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359A59-66F9-90B0-269A-AB8ABDE8CA29}"/>
              </a:ext>
            </a:extLst>
          </p:cNvPr>
          <p:cNvSpPr txBox="1"/>
          <p:nvPr/>
        </p:nvSpPr>
        <p:spPr>
          <a:xfrm>
            <a:off x="1906830" y="3501179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5  GND</a:t>
            </a:r>
            <a:endParaRPr lang="zh-TW" altLang="en-US" sz="8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0741B2-C482-F966-0BC9-5369CAE0A8C4}"/>
              </a:ext>
            </a:extLst>
          </p:cNvPr>
          <p:cNvSpPr txBox="1"/>
          <p:nvPr/>
        </p:nvSpPr>
        <p:spPr>
          <a:xfrm>
            <a:off x="610549" y="3513047"/>
            <a:ext cx="456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4</a:t>
            </a:r>
            <a:endParaRPr lang="zh-TW" altLang="en-US" sz="8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02CD65-E117-7F96-75D3-671B882F77E1}"/>
              </a:ext>
            </a:extLst>
          </p:cNvPr>
          <p:cNvSpPr txBox="1"/>
          <p:nvPr/>
        </p:nvSpPr>
        <p:spPr>
          <a:xfrm>
            <a:off x="462916" y="2862785"/>
            <a:ext cx="64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Anode  2</a:t>
            </a:r>
            <a:endParaRPr lang="zh-TW" altLang="en-US" sz="8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2252A1C-ECF6-E311-DEDB-C1B33B8895FD}"/>
              </a:ext>
            </a:extLst>
          </p:cNvPr>
          <p:cNvSpPr txBox="1"/>
          <p:nvPr/>
        </p:nvSpPr>
        <p:spPr>
          <a:xfrm>
            <a:off x="1905525" y="2516396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8  V</a:t>
            </a:r>
            <a:r>
              <a:rPr lang="en-US" altLang="zh-TW" sz="800" b="1" baseline="-25000" dirty="0"/>
              <a:t>CC</a:t>
            </a:r>
            <a:endParaRPr lang="zh-TW" altLang="en-US" sz="800" b="1" baseline="-25000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E80171F-A165-5F83-C4C4-1C5F2FD09B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5" y="1057159"/>
            <a:ext cx="1233240" cy="123131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47" y="401937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319" y="401937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3259" y="400806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52883" y="4046583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59" y="4049532"/>
            <a:ext cx="325880" cy="187058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B08AC2-1249-B001-68D1-3826E1EC5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22848"/>
              </p:ext>
            </p:extLst>
          </p:nvPr>
        </p:nvGraphicFramePr>
        <p:xfrm>
          <a:off x="2762396" y="2968216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sz="900" u="none" strike="noStrike" dirty="0">
                          <a:effectLst/>
                        </a:rPr>
                        <a:t>Switching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1M &amp; 10M bit/s Max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DC input with logic gate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- 55 °C to 100 °C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512E89-8B4A-E7C3-0EF5-742394B4CEAE}"/>
              </a:ext>
            </a:extLst>
          </p:cNvPr>
          <p:cNvSpPr txBox="1"/>
          <p:nvPr/>
        </p:nvSpPr>
        <p:spPr>
          <a:xfrm>
            <a:off x="2556376" y="1147435"/>
            <a:ext cx="238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Ground loop elimination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to TTL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or CMOS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Line receiver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data transmission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Switching power supply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Pulse transformer replacement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Computer peripheral interface</a:t>
            </a:r>
            <a:endParaRPr lang="en-MY" altLang="zh-TW" sz="1050" dirty="0"/>
          </a:p>
        </p:txBody>
      </p:sp>
      <p:pic>
        <p:nvPicPr>
          <p:cNvPr id="52" name="Picture 10">
            <a:hlinkClick r:id="rId11"/>
            <a:extLst>
              <a:ext uri="{FF2B5EF4-FFF2-40B4-BE49-F238E27FC236}">
                <a16:creationId xmlns:a16="http://schemas.microsoft.com/office/drawing/2014/main" id="{3EE53360-A09A-C376-A43F-906C799F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80390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821254-8C19-ED71-55E1-92732FE48761}"/>
              </a:ext>
            </a:extLst>
          </p:cNvPr>
          <p:cNvSpPr txBox="1"/>
          <p:nvPr/>
        </p:nvSpPr>
        <p:spPr>
          <a:xfrm>
            <a:off x="1906830" y="2847843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7  V</a:t>
            </a:r>
            <a:r>
              <a:rPr lang="en-US" altLang="zh-TW" sz="800" b="1" baseline="-25000" dirty="0"/>
              <a:t>E</a:t>
            </a:r>
            <a:endParaRPr lang="zh-TW" altLang="en-US" sz="800" b="1" baseline="-250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98DD77-2C6D-89A3-76B2-A1FBB9F40A54}"/>
              </a:ext>
            </a:extLst>
          </p:cNvPr>
          <p:cNvSpPr txBox="1"/>
          <p:nvPr/>
        </p:nvSpPr>
        <p:spPr>
          <a:xfrm>
            <a:off x="27623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BF6F7A-3434-678F-48BE-CC742F4F1EA5}"/>
              </a:ext>
            </a:extLst>
          </p:cNvPr>
          <p:cNvSpPr txBox="1"/>
          <p:nvPr/>
        </p:nvSpPr>
        <p:spPr>
          <a:xfrm>
            <a:off x="2762395" y="270135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8" name="Picture 2" descr="Design Elements - Computer Peripheral Devices | Computer peripherals,  Computer basics, Computer system">
            <a:hlinkClick r:id="rId13"/>
            <a:extLst>
              <a:ext uri="{FF2B5EF4-FFF2-40B4-BE49-F238E27FC236}">
                <a16:creationId xmlns:a16="http://schemas.microsoft.com/office/drawing/2014/main" id="{D640F309-A6C4-4C59-73F5-BD48519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794" y="745068"/>
            <a:ext cx="3449838" cy="18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61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15DC47-0BDB-083D-CB82-DB3DDE7F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0419"/>
              </p:ext>
            </p:extLst>
          </p:nvPr>
        </p:nvGraphicFramePr>
        <p:xfrm>
          <a:off x="1493521" y="991943"/>
          <a:ext cx="7389345" cy="1411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149774845"/>
                    </a:ext>
                  </a:extLst>
                </a:gridCol>
                <a:gridCol w="717950">
                  <a:extLst>
                    <a:ext uri="{9D8B030D-6E8A-4147-A177-3AD203B41FA5}">
                      <a16:colId xmlns:a16="http://schemas.microsoft.com/office/drawing/2014/main" val="2115397075"/>
                    </a:ext>
                  </a:extLst>
                </a:gridCol>
                <a:gridCol w="672077">
                  <a:extLst>
                    <a:ext uri="{9D8B030D-6E8A-4147-A177-3AD203B41FA5}">
                      <a16:colId xmlns:a16="http://schemas.microsoft.com/office/drawing/2014/main" val="701346371"/>
                    </a:ext>
                  </a:extLst>
                </a:gridCol>
                <a:gridCol w="1550738">
                  <a:extLst>
                    <a:ext uri="{9D8B030D-6E8A-4147-A177-3AD203B41FA5}">
                      <a16:colId xmlns:a16="http://schemas.microsoft.com/office/drawing/2014/main" val="2326056805"/>
                    </a:ext>
                  </a:extLst>
                </a:gridCol>
                <a:gridCol w="786621">
                  <a:extLst>
                    <a:ext uri="{9D8B030D-6E8A-4147-A177-3AD203B41FA5}">
                      <a16:colId xmlns:a16="http://schemas.microsoft.com/office/drawing/2014/main" val="1589185991"/>
                    </a:ext>
                  </a:extLst>
                </a:gridCol>
                <a:gridCol w="572426">
                  <a:extLst>
                    <a:ext uri="{9D8B030D-6E8A-4147-A177-3AD203B41FA5}">
                      <a16:colId xmlns:a16="http://schemas.microsoft.com/office/drawing/2014/main" val="2933485668"/>
                    </a:ext>
                  </a:extLst>
                </a:gridCol>
                <a:gridCol w="1093400">
                  <a:extLst>
                    <a:ext uri="{9D8B030D-6E8A-4147-A177-3AD203B41FA5}">
                      <a16:colId xmlns:a16="http://schemas.microsoft.com/office/drawing/2014/main" val="3656032994"/>
                    </a:ext>
                  </a:extLst>
                </a:gridCol>
                <a:gridCol w="646133">
                  <a:extLst>
                    <a:ext uri="{9D8B030D-6E8A-4147-A177-3AD203B41FA5}">
                      <a16:colId xmlns:a16="http://schemas.microsoft.com/office/drawing/2014/main" val="844498753"/>
                    </a:ext>
                  </a:extLst>
                </a:gridCol>
              </a:tblGrid>
              <a:tr h="247919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7463"/>
                  </a:ext>
                </a:extLst>
              </a:tr>
              <a:tr h="2761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8956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5021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Negative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6284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1912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905018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D57506C8-A856-4A10-9836-D70BEF28BB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95" y="1543673"/>
            <a:ext cx="842319" cy="8410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4" name="內容版面配置區 4">
            <a:extLst>
              <a:ext uri="{FF2B5EF4-FFF2-40B4-BE49-F238E27FC236}">
                <a16:creationId xmlns:a16="http://schemas.microsoft.com/office/drawing/2014/main" id="{B53AB351-A748-2AFA-B964-BEEE42899D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91221"/>
              </p:ext>
            </p:extLst>
          </p:nvPr>
        </p:nvGraphicFramePr>
        <p:xfrm>
          <a:off x="1493521" y="2951772"/>
          <a:ext cx="7389345" cy="1418181"/>
        </p:xfrm>
        <a:graphic>
          <a:graphicData uri="http://schemas.openxmlformats.org/drawingml/2006/table">
            <a:tbl>
              <a:tblPr/>
              <a:tblGrid>
                <a:gridCol w="1830204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60711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2096379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222862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79189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40282"/>
                  </a:ext>
                </a:extLst>
              </a:tr>
              <a:tr h="2527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2950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0019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Negative output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617139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TLP2748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86595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ACPL-W50L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TLP2719 (LF4)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732022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B2FB6DE8-3F44-1C08-5B1F-EFA3F696B8E0}"/>
              </a:ext>
            </a:extLst>
          </p:cNvPr>
          <p:cNvSpPr txBox="1"/>
          <p:nvPr/>
        </p:nvSpPr>
        <p:spPr>
          <a:xfrm>
            <a:off x="1402724" y="2643995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229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946054-372D-4A88-AD0C-12B7181C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695" y="2574052"/>
            <a:ext cx="246254" cy="49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04" tIns="60952" rIns="121904" bIns="60952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240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07" y="3556451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579" y="3556452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519" y="3545136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01143" y="3583656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19" y="3586605"/>
            <a:ext cx="325880" cy="18705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170BBA5-45B7-9297-B260-EB26242AC131}"/>
              </a:ext>
            </a:extLst>
          </p:cNvPr>
          <p:cNvGrpSpPr/>
          <p:nvPr/>
        </p:nvGrpSpPr>
        <p:grpSpPr>
          <a:xfrm>
            <a:off x="342142" y="2275967"/>
            <a:ext cx="2359289" cy="967346"/>
            <a:chOff x="5212660" y="1242623"/>
            <a:chExt cx="2595218" cy="1170489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F38DBB8-E320-6FD4-177F-C2E61422E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64724" y="1242623"/>
              <a:ext cx="1532941" cy="1170489"/>
            </a:xfrm>
            <a:prstGeom prst="rect">
              <a:avLst/>
            </a:prstGeom>
            <a:noFill/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32E359D-F74D-3C29-585C-8D53665FC3AB}"/>
                </a:ext>
              </a:extLst>
            </p:cNvPr>
            <p:cNvSpPr txBox="1"/>
            <p:nvPr/>
          </p:nvSpPr>
          <p:spPr>
            <a:xfrm>
              <a:off x="5295971" y="1313032"/>
              <a:ext cx="665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Anode  1</a:t>
              </a:r>
              <a:endParaRPr lang="zh-TW" altLang="en-US" sz="800" b="1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505BAA6-16F1-654E-77BD-B495AF4DB5C9}"/>
                </a:ext>
              </a:extLst>
            </p:cNvPr>
            <p:cNvSpPr txBox="1"/>
            <p:nvPr/>
          </p:nvSpPr>
          <p:spPr>
            <a:xfrm>
              <a:off x="5212660" y="171600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Cathode  2</a:t>
              </a:r>
              <a:endParaRPr lang="zh-TW" altLang="en-US" sz="800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6B7A648-58EA-36CD-7FC0-A293AA56175D}"/>
                </a:ext>
              </a:extLst>
            </p:cNvPr>
            <p:cNvSpPr txBox="1"/>
            <p:nvPr/>
          </p:nvSpPr>
          <p:spPr>
            <a:xfrm>
              <a:off x="7017678" y="172783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5  Substrate</a:t>
              </a:r>
              <a:endParaRPr lang="zh-TW" altLang="en-US" sz="8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42675FC-58EC-EDBA-0A96-5335E07C0780}"/>
                </a:ext>
              </a:extLst>
            </p:cNvPr>
            <p:cNvSpPr txBox="1"/>
            <p:nvPr/>
          </p:nvSpPr>
          <p:spPr>
            <a:xfrm>
              <a:off x="7013537" y="2128382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4   Terminal</a:t>
              </a:r>
              <a:endParaRPr lang="zh-TW" altLang="en-US" sz="8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381B11F-6B61-DA2D-708B-DFB6E8F50652}"/>
                </a:ext>
              </a:extLst>
            </p:cNvPr>
            <p:cNvSpPr txBox="1"/>
            <p:nvPr/>
          </p:nvSpPr>
          <p:spPr>
            <a:xfrm>
              <a:off x="5454489" y="2156279"/>
              <a:ext cx="4565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NC  3</a:t>
              </a:r>
              <a:endParaRPr lang="zh-TW" altLang="en-US" sz="8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B11DB5F-B309-A772-5A6B-947E5BF60FF7}"/>
                </a:ext>
              </a:extLst>
            </p:cNvPr>
            <p:cNvSpPr txBox="1"/>
            <p:nvPr/>
          </p:nvSpPr>
          <p:spPr>
            <a:xfrm>
              <a:off x="7017678" y="1327814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6   Terminal</a:t>
              </a:r>
              <a:endParaRPr lang="zh-TW" altLang="en-US" sz="800" b="1" dirty="0"/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994F526-9D55-48FC-0DD6-A35074322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92310"/>
              </p:ext>
            </p:extLst>
          </p:nvPr>
        </p:nvGraphicFramePr>
        <p:xfrm>
          <a:off x="2843621" y="3198863"/>
          <a:ext cx="5675637" cy="1223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997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altLang="zh-TW" sz="900" u="none" strike="noStrike" dirty="0">
                          <a:effectLst/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DC input with zero-cross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random-phase photo </a:t>
                      </a:r>
                      <a:r>
                        <a:rPr lang="en-MY" altLang="zh-TW" sz="900" dirty="0" err="1">
                          <a:solidFill>
                            <a:schemeClr val="tx1"/>
                          </a:solidFill>
                        </a:rPr>
                        <a:t>triac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- 40 °C to 100 °C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REACH &amp; RoHS compliance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Safety approval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dirty="0"/>
                        <a:t>UL, VDE, and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65620"/>
                  </a:ext>
                </a:extLst>
              </a:tr>
            </a:tbl>
          </a:graphicData>
        </a:graphic>
      </p:graphicFrame>
      <p:grpSp>
        <p:nvGrpSpPr>
          <p:cNvPr id="52" name="群組 51">
            <a:extLst>
              <a:ext uri="{FF2B5EF4-FFF2-40B4-BE49-F238E27FC236}">
                <a16:creationId xmlns:a16="http://schemas.microsoft.com/office/drawing/2014/main" id="{CE639AF7-A820-40B8-F9EC-B6567A752700}"/>
              </a:ext>
            </a:extLst>
          </p:cNvPr>
          <p:cNvGrpSpPr/>
          <p:nvPr/>
        </p:nvGrpSpPr>
        <p:grpSpPr>
          <a:xfrm>
            <a:off x="2964906" y="1006186"/>
            <a:ext cx="4938468" cy="1887562"/>
            <a:chOff x="2958198" y="806704"/>
            <a:chExt cx="5432315" cy="2283952"/>
          </a:xfrm>
        </p:grpSpPr>
        <p:pic>
          <p:nvPicPr>
            <p:cNvPr id="1026" name="Picture 2" descr="How Does a Solenoid Control Valve Work? | Butterfly Valves">
              <a:hlinkClick r:id="rId10"/>
              <a:extLst>
                <a:ext uri="{FF2B5EF4-FFF2-40B4-BE49-F238E27FC236}">
                  <a16:creationId xmlns:a16="http://schemas.microsoft.com/office/drawing/2014/main" id="{57E17B08-4DDD-FF87-2DE5-F3FEC008B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168" y="915644"/>
              <a:ext cx="978544" cy="7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C3C7C08-1540-A42F-4D9A-B28069860A57}"/>
                </a:ext>
              </a:extLst>
            </p:cNvPr>
            <p:cNvSpPr txBox="1"/>
            <p:nvPr/>
          </p:nvSpPr>
          <p:spPr>
            <a:xfrm>
              <a:off x="2958198" y="1624044"/>
              <a:ext cx="133517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Solenoid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/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valve controls</a:t>
              </a:r>
            </a:p>
          </p:txBody>
        </p:sp>
        <p:pic>
          <p:nvPicPr>
            <p:cNvPr id="1028" name="Picture 4" descr="Lighting Control System | ControlByWeb">
              <a:hlinkClick r:id="rId12"/>
              <a:extLst>
                <a:ext uri="{FF2B5EF4-FFF2-40B4-BE49-F238E27FC236}">
                  <a16:creationId xmlns:a16="http://schemas.microsoft.com/office/drawing/2014/main" id="{1A2213F4-4F7E-E7F7-2AD2-E3B22EAA3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63" y="810710"/>
              <a:ext cx="1322029" cy="88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E377901-6271-AE9F-CCF0-76AC7FCAEA85}"/>
                </a:ext>
              </a:extLst>
            </p:cNvPr>
            <p:cNvSpPr txBox="1"/>
            <p:nvPr/>
          </p:nvSpPr>
          <p:spPr>
            <a:xfrm>
              <a:off x="4472525" y="1624044"/>
              <a:ext cx="96487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Lighting controls</a:t>
              </a:r>
            </a:p>
          </p:txBody>
        </p:sp>
        <p:pic>
          <p:nvPicPr>
            <p:cNvPr id="1030" name="Picture 6" descr="Electrical Motor Controls - D &amp; F Liquidators">
              <a:hlinkClick r:id="rId14"/>
              <a:extLst>
                <a:ext uri="{FF2B5EF4-FFF2-40B4-BE49-F238E27FC236}">
                  <a16:creationId xmlns:a16="http://schemas.microsoft.com/office/drawing/2014/main" id="{ADBF90E5-8612-FB37-AD5A-420CB9F1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117" y="806704"/>
              <a:ext cx="1126172" cy="80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91131F-7F42-1597-9CAD-1D7E9480F8E8}"/>
                </a:ext>
              </a:extLst>
            </p:cNvPr>
            <p:cNvSpPr txBox="1"/>
            <p:nvPr/>
          </p:nvSpPr>
          <p:spPr>
            <a:xfrm>
              <a:off x="5873861" y="1624044"/>
              <a:ext cx="894347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Motor controls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1A314D3-FDC5-F179-3643-1FC475C4E619}"/>
                </a:ext>
              </a:extLst>
            </p:cNvPr>
            <p:cNvSpPr txBox="1"/>
            <p:nvPr/>
          </p:nvSpPr>
          <p:spPr>
            <a:xfrm>
              <a:off x="7185824" y="1624044"/>
              <a:ext cx="120468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Temperature controls</a:t>
              </a:r>
            </a:p>
          </p:txBody>
        </p:sp>
        <p:pic>
          <p:nvPicPr>
            <p:cNvPr id="1036" name="Picture 12" descr="What is Ambient Temperature? (with pictures)">
              <a:hlinkClick r:id="rId16"/>
              <a:extLst>
                <a:ext uri="{FF2B5EF4-FFF2-40B4-BE49-F238E27FC236}">
                  <a16:creationId xmlns:a16="http://schemas.microsoft.com/office/drawing/2014/main" id="{5261CBD1-592B-3BDC-895C-E85F61BE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98" y="893813"/>
              <a:ext cx="550339" cy="72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BC13F1D-47CA-4DCA-A951-90AB8ADDD1E3}"/>
                </a:ext>
              </a:extLst>
            </p:cNvPr>
            <p:cNvSpPr txBox="1"/>
            <p:nvPr/>
          </p:nvSpPr>
          <p:spPr>
            <a:xfrm>
              <a:off x="3604222" y="2675774"/>
              <a:ext cx="1349280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Static AC power switches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55325497-5357-249A-D1D4-8F122A58A608}"/>
                </a:ext>
              </a:extLst>
            </p:cNvPr>
            <p:cNvSpPr txBox="1"/>
            <p:nvPr/>
          </p:nvSpPr>
          <p:spPr>
            <a:xfrm>
              <a:off x="5112376" y="2681005"/>
              <a:ext cx="97722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Solid state relays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3F1120B1-3616-9A0F-43E4-79C9A5F6714C}"/>
                </a:ext>
              </a:extLst>
            </p:cNvPr>
            <p:cNvSpPr txBox="1"/>
            <p:nvPr/>
          </p:nvSpPr>
          <p:spPr>
            <a:xfrm>
              <a:off x="6281690" y="2681005"/>
              <a:ext cx="1661851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/>
                <a:t>Interfacing microprocessors to 115 to 240V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AC peripherals</a:t>
              </a:r>
            </a:p>
          </p:txBody>
        </p:sp>
        <p:pic>
          <p:nvPicPr>
            <p:cNvPr id="1038" name="Picture 14" descr="TIS 150-124 | TRACOPOWER TIS Switch Mode DIN Rail Power Supply, 115 → 240V  ac ac Input, 24V dc dc Output, 2A Output, 50W | RS">
              <a:hlinkClick r:id="rId18"/>
              <a:extLst>
                <a:ext uri="{FF2B5EF4-FFF2-40B4-BE49-F238E27FC236}">
                  <a16:creationId xmlns:a16="http://schemas.microsoft.com/office/drawing/2014/main" id="{FD83E6DC-B27D-54A8-5225-8E341D70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982" y="1982750"/>
              <a:ext cx="1335382" cy="75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Static Power Switching Unit - Automatic Ac Power Transfer Switch (Ats)  Exporter from Mumbai">
              <a:hlinkClick r:id="rId20"/>
              <a:extLst>
                <a:ext uri="{FF2B5EF4-FFF2-40B4-BE49-F238E27FC236}">
                  <a16:creationId xmlns:a16="http://schemas.microsoft.com/office/drawing/2014/main" id="{006EAA10-A107-98C3-990D-1B2AFBA3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688" y="2199496"/>
              <a:ext cx="1061334" cy="3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C26BE67-E699-2D82-33FB-C86AFC36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5425" y="1984964"/>
              <a:ext cx="757029" cy="726627"/>
            </a:xfrm>
            <a:prstGeom prst="rect">
              <a:avLst/>
            </a:prstGeom>
          </p:spPr>
        </p:pic>
      </p:grpSp>
      <p:pic>
        <p:nvPicPr>
          <p:cNvPr id="45" name="Picture 10">
            <a:hlinkClick r:id="rId23"/>
            <a:extLst>
              <a:ext uri="{FF2B5EF4-FFF2-40B4-BE49-F238E27FC236}">
                <a16:creationId xmlns:a16="http://schemas.microsoft.com/office/drawing/2014/main" id="{5B847459-C462-2CFC-1055-E283D901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6819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9EBE95-BD20-0554-8682-56DC999E5331}"/>
              </a:ext>
            </a:extLst>
          </p:cNvPr>
          <p:cNvGrpSpPr/>
          <p:nvPr/>
        </p:nvGrpSpPr>
        <p:grpSpPr>
          <a:xfrm>
            <a:off x="954809" y="1032137"/>
            <a:ext cx="1048729" cy="1048729"/>
            <a:chOff x="844692" y="922020"/>
            <a:chExt cx="1268962" cy="126896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A93E9B9-1E05-A838-3CA2-CBE7BE809376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6BFDB95A-251E-F5B0-3123-2EA9ED036FE4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0B364A65-4908-C343-D4E8-7D4853B1B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BFA0E739-7418-9C77-DB80-7B9BEC8E4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81D961D-CEF3-1F7F-BC74-E882B746E388}"/>
              </a:ext>
            </a:extLst>
          </p:cNvPr>
          <p:cNvSpPr txBox="1"/>
          <p:nvPr/>
        </p:nvSpPr>
        <p:spPr>
          <a:xfrm>
            <a:off x="2847014" y="655975"/>
            <a:ext cx="521113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08B499-81AC-8971-1358-075396BC3A0D}"/>
              </a:ext>
            </a:extLst>
          </p:cNvPr>
          <p:cNvSpPr txBox="1"/>
          <p:nvPr/>
        </p:nvSpPr>
        <p:spPr>
          <a:xfrm>
            <a:off x="2847013" y="2934730"/>
            <a:ext cx="557204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384815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A7CC1E-0361-F459-8D19-07542D2D9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076313"/>
              </p:ext>
            </p:extLst>
          </p:nvPr>
        </p:nvGraphicFramePr>
        <p:xfrm>
          <a:off x="1661160" y="603323"/>
          <a:ext cx="7205034" cy="9608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16326">
                  <a:extLst>
                    <a:ext uri="{9D8B030D-6E8A-4147-A177-3AD203B41FA5}">
                      <a16:colId xmlns:a16="http://schemas.microsoft.com/office/drawing/2014/main" val="311312691"/>
                    </a:ext>
                  </a:extLst>
                </a:gridCol>
                <a:gridCol w="700042">
                  <a:extLst>
                    <a:ext uri="{9D8B030D-6E8A-4147-A177-3AD203B41FA5}">
                      <a16:colId xmlns:a16="http://schemas.microsoft.com/office/drawing/2014/main" val="113466675"/>
                    </a:ext>
                  </a:extLst>
                </a:gridCol>
                <a:gridCol w="655312">
                  <a:extLst>
                    <a:ext uri="{9D8B030D-6E8A-4147-A177-3AD203B41FA5}">
                      <a16:colId xmlns:a16="http://schemas.microsoft.com/office/drawing/2014/main" val="2664598784"/>
                    </a:ext>
                  </a:extLst>
                </a:gridCol>
                <a:gridCol w="1512059">
                  <a:extLst>
                    <a:ext uri="{9D8B030D-6E8A-4147-A177-3AD203B41FA5}">
                      <a16:colId xmlns:a16="http://schemas.microsoft.com/office/drawing/2014/main" val="3893084105"/>
                    </a:ext>
                  </a:extLst>
                </a:gridCol>
                <a:gridCol w="767001">
                  <a:extLst>
                    <a:ext uri="{9D8B030D-6E8A-4147-A177-3AD203B41FA5}">
                      <a16:colId xmlns:a16="http://schemas.microsoft.com/office/drawing/2014/main" val="2606283477"/>
                    </a:ext>
                  </a:extLst>
                </a:gridCol>
                <a:gridCol w="558149">
                  <a:extLst>
                    <a:ext uri="{9D8B030D-6E8A-4147-A177-3AD203B41FA5}">
                      <a16:colId xmlns:a16="http://schemas.microsoft.com/office/drawing/2014/main" val="3933007266"/>
                    </a:ext>
                  </a:extLst>
                </a:gridCol>
                <a:gridCol w="1066128">
                  <a:extLst>
                    <a:ext uri="{9D8B030D-6E8A-4147-A177-3AD203B41FA5}">
                      <a16:colId xmlns:a16="http://schemas.microsoft.com/office/drawing/2014/main" val="249850033"/>
                    </a:ext>
                  </a:extLst>
                </a:gridCol>
                <a:gridCol w="630017">
                  <a:extLst>
                    <a:ext uri="{9D8B030D-6E8A-4147-A177-3AD203B41FA5}">
                      <a16:colId xmlns:a16="http://schemas.microsoft.com/office/drawing/2014/main" val="3458118958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71938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40565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FSS-305XP/W-T1V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Z.C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2257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FSS-306XP/W-T1V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959624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BC07C77A-5C61-28B2-FABF-9E7B1BB6B694}"/>
              </a:ext>
            </a:extLst>
          </p:cNvPr>
          <p:cNvGrpSpPr/>
          <p:nvPr/>
        </p:nvGrpSpPr>
        <p:grpSpPr>
          <a:xfrm>
            <a:off x="620559" y="697487"/>
            <a:ext cx="866718" cy="866718"/>
            <a:chOff x="844692" y="922020"/>
            <a:chExt cx="1268962" cy="126896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C3EA9E7-1D10-FF7B-FB47-043ECFAB198F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6206CE70-4111-A5AF-0B81-3E1BBDCB6770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0719EA63-5846-F7A3-CA65-43B7D67DC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729ADC73-DCF2-F602-2784-AA931B28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4331"/>
              </p:ext>
            </p:extLst>
          </p:nvPr>
        </p:nvGraphicFramePr>
        <p:xfrm>
          <a:off x="1661161" y="1638478"/>
          <a:ext cx="7218186" cy="29258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52279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912322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134590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24551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  <a:gridCol w="542742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2533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S2S3A00F / S2S5A00F / S2S5FA0F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S2S4A00F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PC3SH11YFZAH / PC3SH13YFZAH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PC3SH21YFZBH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PC3SD12NTZAH / PC3SD11NTZBH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    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PC3SD21NTZAH / PC3SD21NTZBH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PC3SF11YVZAH / PC3SF11YVZBH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PC3SF21YVZAH / PC3SF21YVZBH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PC4SD21NTZCH / PC4SD21NTZDH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PC4SF11YTZBH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PC4SF21YVZBH / PC4SF21YWPSH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E908B8FB-FC47-E3C5-C96D-6E3712E17DF2}"/>
              </a:ext>
            </a:extLst>
          </p:cNvPr>
          <p:cNvSpPr/>
          <p:nvPr/>
        </p:nvSpPr>
        <p:spPr>
          <a:xfrm>
            <a:off x="1548987" y="2396789"/>
            <a:ext cx="64519" cy="598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A71EA-A8F7-D9D5-6E80-D1967665849E}"/>
              </a:ext>
            </a:extLst>
          </p:cNvPr>
          <p:cNvSpPr/>
          <p:nvPr/>
        </p:nvSpPr>
        <p:spPr>
          <a:xfrm>
            <a:off x="1548987" y="3039510"/>
            <a:ext cx="64519" cy="1492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Picture 4">
            <a:hlinkClick r:id="rId4"/>
            <a:extLst>
              <a:ext uri="{FF2B5EF4-FFF2-40B4-BE49-F238E27FC236}">
                <a16:creationId xmlns:a16="http://schemas.microsoft.com/office/drawing/2014/main" id="{8F79C815-C59C-CC68-D05F-DF476BAB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88" y="1844981"/>
            <a:ext cx="547250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C3SH13YFZAX">
            <a:hlinkClick r:id="rId6"/>
            <a:extLst>
              <a:ext uri="{FF2B5EF4-FFF2-40B4-BE49-F238E27FC236}">
                <a16:creationId xmlns:a16="http://schemas.microsoft.com/office/drawing/2014/main" id="{394252C1-26EA-575E-BE90-32D06AD6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40" t="-11509" r="-8134" b="-12018"/>
          <a:stretch/>
        </p:blipFill>
        <p:spPr bwMode="auto">
          <a:xfrm>
            <a:off x="924388" y="2435118"/>
            <a:ext cx="558776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C3SD21NTZ Series">
            <a:hlinkClick r:id="rId8"/>
            <a:extLst>
              <a:ext uri="{FF2B5EF4-FFF2-40B4-BE49-F238E27FC236}">
                <a16:creationId xmlns:a16="http://schemas.microsoft.com/office/drawing/2014/main" id="{D116F13B-AC34-810C-9BED-B6AB2FCB2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85" t="-7404" r="-7204" b="-4715"/>
          <a:stretch/>
        </p:blipFill>
        <p:spPr bwMode="auto">
          <a:xfrm>
            <a:off x="907655" y="3492615"/>
            <a:ext cx="580715" cy="5890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3BFE8E-E7C8-4C9E-F948-A2B5670A1969}"/>
              </a:ext>
            </a:extLst>
          </p:cNvPr>
          <p:cNvSpPr/>
          <p:nvPr/>
        </p:nvSpPr>
        <p:spPr>
          <a:xfrm>
            <a:off x="1548987" y="1908070"/>
            <a:ext cx="64519" cy="408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4216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75" y="367582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47" y="367582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1987" y="366451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1611" y="3703032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87" y="3705981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25523"/>
              </p:ext>
            </p:extLst>
          </p:nvPr>
        </p:nvGraphicFramePr>
        <p:xfrm>
          <a:off x="2799931" y="2820438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Double transfer mold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DIP4, DIP8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collector-emitter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VCEO :</a:t>
                      </a:r>
                      <a:r>
                        <a:rPr lang="zh-TW" alt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kV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Current transfer ratio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2899373" y="1986059"/>
            <a:ext cx="89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</a:t>
            </a:r>
            <a:r>
              <a:rPr kumimoji="1" lang="en-US" altLang="zh-TW" sz="900" dirty="0" err="1"/>
              <a:t>rogrammable</a:t>
            </a:r>
            <a:r>
              <a:rPr kumimoji="1" lang="en-US" altLang="zh-TW" sz="900" dirty="0"/>
              <a:t> controller</a:t>
            </a:r>
            <a:endParaRPr kumimoji="1" lang="zh-TW" altLang="en-US" sz="9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115124" y="2055309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Facsimiles</a:t>
            </a:r>
            <a:endParaRPr kumimoji="1" lang="zh-TW" altLang="en-US" sz="9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98A978A-8CE2-8E7F-5A4A-EFD6F8796282}"/>
              </a:ext>
            </a:extLst>
          </p:cNvPr>
          <p:cNvSpPr txBox="1"/>
          <p:nvPr/>
        </p:nvSpPr>
        <p:spPr>
          <a:xfrm>
            <a:off x="5066977" y="205530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Telephones</a:t>
            </a:r>
            <a:endParaRPr kumimoji="1" lang="zh-TW" altLang="en-US" sz="900" dirty="0"/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863" y="1348829"/>
            <a:ext cx="536984" cy="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747" y="1317847"/>
            <a:ext cx="774145" cy="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hlinkClick r:id="rId10"/>
            <a:extLst>
              <a:ext uri="{FF2B5EF4-FFF2-40B4-BE49-F238E27FC236}">
                <a16:creationId xmlns:a16="http://schemas.microsoft.com/office/drawing/2014/main" id="{3978C127-15D5-A4F8-6467-7D1DE338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2391F6-4A55-9EBF-7694-912D08E6C9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3" y="2482113"/>
            <a:ext cx="902394" cy="631271"/>
          </a:xfrm>
          <a:prstGeom prst="rect">
            <a:avLst/>
          </a:prstGeom>
        </p:spPr>
      </p:pic>
      <p:pic>
        <p:nvPicPr>
          <p:cNvPr id="25" name="Picture 2">
            <a:hlinkClick r:id="rId14"/>
            <a:extLst>
              <a:ext uri="{FF2B5EF4-FFF2-40B4-BE49-F238E27FC236}">
                <a16:creationId xmlns:a16="http://schemas.microsoft.com/office/drawing/2014/main" id="{DF858381-0025-FE3B-09F8-7A978975B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6" t="-17080" r="-8005" b="-13869"/>
          <a:stretch/>
        </p:blipFill>
        <p:spPr bwMode="auto">
          <a:xfrm>
            <a:off x="1041612" y="1096143"/>
            <a:ext cx="1079190" cy="95381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5B4DA4E-1160-F87B-9117-515E9BAC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036" y="1337012"/>
            <a:ext cx="788077" cy="5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4D098FD-7FAC-7869-0ED9-257F0AC3C378}"/>
              </a:ext>
            </a:extLst>
          </p:cNvPr>
          <p:cNvSpPr txBox="1"/>
          <p:nvPr/>
        </p:nvSpPr>
        <p:spPr>
          <a:xfrm>
            <a:off x="2799669" y="751225"/>
            <a:ext cx="419168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C9FE7B4-D0FD-0E76-871B-43BF9D698F6E}"/>
              </a:ext>
            </a:extLst>
          </p:cNvPr>
          <p:cNvSpPr txBox="1"/>
          <p:nvPr/>
        </p:nvSpPr>
        <p:spPr>
          <a:xfrm>
            <a:off x="2799668" y="2543833"/>
            <a:ext cx="52699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484BA97-8982-00EC-F5A8-9E62D5DBEF2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03" y="2443673"/>
            <a:ext cx="1010440" cy="6988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00D977-5982-074C-237B-AD9DE96A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183" y="1307731"/>
            <a:ext cx="842555" cy="6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5CED923-6B55-67BE-FBFE-18026928C9ED}"/>
              </a:ext>
            </a:extLst>
          </p:cNvPr>
          <p:cNvSpPr txBox="1"/>
          <p:nvPr/>
        </p:nvSpPr>
        <p:spPr>
          <a:xfrm>
            <a:off x="6086156" y="2055309"/>
            <a:ext cx="1130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Garage door opener</a:t>
            </a:r>
            <a:endParaRPr kumimoji="1" lang="zh-TW" altLang="en-US" sz="9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06DC20-9D48-B3D0-A00C-F659C4453B2D}"/>
              </a:ext>
            </a:extLst>
          </p:cNvPr>
          <p:cNvSpPr txBox="1"/>
          <p:nvPr/>
        </p:nvSpPr>
        <p:spPr>
          <a:xfrm>
            <a:off x="7477509" y="2055309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Process control</a:t>
            </a:r>
            <a:endParaRPr kumimoji="1" lang="zh-TW" altLang="en-US" sz="900" dirty="0"/>
          </a:p>
        </p:txBody>
      </p:sp>
      <p:pic>
        <p:nvPicPr>
          <p:cNvPr id="1026" name="Picture 2" descr="Power Symbol Vector Images (over 660,000)">
            <a:hlinkClick r:id="rId20"/>
            <a:extLst>
              <a:ext uri="{FF2B5EF4-FFF2-40B4-BE49-F238E27FC236}">
                <a16:creationId xmlns:a16="http://schemas.microsoft.com/office/drawing/2014/main" id="{62F7B6C9-D979-A956-75C0-6C502952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077" y="1309611"/>
            <a:ext cx="628157" cy="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24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658"/>
              </p:ext>
            </p:extLst>
          </p:nvPr>
        </p:nvGraphicFramePr>
        <p:xfrm>
          <a:off x="1577340" y="623967"/>
          <a:ext cx="7176275" cy="39347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7734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5428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78609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65601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18962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13624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06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PC357NJ0000F / PC451J00000F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PC367NJ0000F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PC355NJ0000F / PC452J00000F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PC365NJ0000F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PC3HU7xYIP1B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PC3H71xNIP1H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PC3H3J00001H / PC3H4J00001H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PC123XxYSZ1B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PC817XxNSZ1B / PC851XNNSZ1H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27507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00653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PC852XNNSZ1H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3418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Transistor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/>
            <a:extLst>
              <a:ext uri="{FF2B5EF4-FFF2-40B4-BE49-F238E27FC236}">
                <a16:creationId xmlns:a16="http://schemas.microsoft.com/office/drawing/2014/main" id="{8C741D90-AC06-FFC1-B811-4C5843BE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64" y="1496676"/>
            <a:ext cx="728389" cy="721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C3H7J00001H Series">
            <a:hlinkClick r:id="rId5"/>
            <a:extLst>
              <a:ext uri="{FF2B5EF4-FFF2-40B4-BE49-F238E27FC236}">
                <a16:creationId xmlns:a16="http://schemas.microsoft.com/office/drawing/2014/main" id="{AF756754-D8E7-FFB9-A523-77A99A32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2681794"/>
            <a:ext cx="710319" cy="5140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E3C1955-5955-B7B3-863D-43FEA8823932}"/>
              </a:ext>
            </a:extLst>
          </p:cNvPr>
          <p:cNvSpPr/>
          <p:nvPr/>
        </p:nvSpPr>
        <p:spPr>
          <a:xfrm>
            <a:off x="1467915" y="1200729"/>
            <a:ext cx="64519" cy="1282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6AC5E3-D9F3-5A5D-40AD-E168E84E386C}"/>
              </a:ext>
            </a:extLst>
          </p:cNvPr>
          <p:cNvSpPr/>
          <p:nvPr/>
        </p:nvSpPr>
        <p:spPr>
          <a:xfrm>
            <a:off x="1467915" y="2604897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841F84-21BB-20BF-BB8D-902D71A962EA}"/>
              </a:ext>
            </a:extLst>
          </p:cNvPr>
          <p:cNvSpPr/>
          <p:nvPr/>
        </p:nvSpPr>
        <p:spPr>
          <a:xfrm>
            <a:off x="1467915" y="3349235"/>
            <a:ext cx="64519" cy="1165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Picture 6" descr="PC123XxYSZ1B Series">
            <a:extLst>
              <a:ext uri="{FF2B5EF4-FFF2-40B4-BE49-F238E27FC236}">
                <a16:creationId xmlns:a16="http://schemas.microsoft.com/office/drawing/2014/main" id="{8066EC80-A871-D5AF-A235-51505F74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13" y="3636383"/>
            <a:ext cx="685583" cy="622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6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rp, PC400J00000F Transistor Output Optocoupler, Surface Mount, 5-Pin  Mini-Flat | RS">
            <a:hlinkClick r:id="rId3"/>
            <a:extLst>
              <a:ext uri="{FF2B5EF4-FFF2-40B4-BE49-F238E27FC236}">
                <a16:creationId xmlns:a16="http://schemas.microsoft.com/office/drawing/2014/main" id="{73D0A781-CDDE-1151-56F2-5F3A6D3E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66" b="-6442"/>
          <a:stretch/>
        </p:blipFill>
        <p:spPr bwMode="auto">
          <a:xfrm>
            <a:off x="721666" y="1264112"/>
            <a:ext cx="692510" cy="6241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2AFB1D-07CE-10B1-EB23-68F0CE8209E0}"/>
              </a:ext>
            </a:extLst>
          </p:cNvPr>
          <p:cNvSpPr/>
          <p:nvPr/>
        </p:nvSpPr>
        <p:spPr>
          <a:xfrm>
            <a:off x="1468135" y="1247135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E65F7D-39D4-0C03-D796-AB32F96C5954}"/>
              </a:ext>
            </a:extLst>
          </p:cNvPr>
          <p:cNvSpPr/>
          <p:nvPr/>
        </p:nvSpPr>
        <p:spPr>
          <a:xfrm>
            <a:off x="1467249" y="2014300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980A346-6AFD-9061-9D29-4194306DC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29361"/>
              </p:ext>
            </p:extLst>
          </p:nvPr>
        </p:nvGraphicFramePr>
        <p:xfrm>
          <a:off x="1569630" y="623967"/>
          <a:ext cx="7176273" cy="20955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8582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101383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20801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221149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74014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27553">
                <a:tc gridSpan="5"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064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528" marR="7528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PC400J00000F / PC410LENIP0F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purpose, High response speed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524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PC457L0NIP0F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Analog/Digital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High CMR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PC923LRNSZ0F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PC925LENSZ0F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4CD2E617-1F90-2B7F-6D0F-D83DE3F1C5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98" y="1997178"/>
            <a:ext cx="695045" cy="6950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FACC679-C2FD-6747-F64C-344BBA1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OPIC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41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05" y="1093066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959" y="3556743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31" y="3556744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371" y="3545428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86995" y="3583948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71" y="3586897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91571"/>
              </p:ext>
            </p:extLst>
          </p:nvPr>
        </p:nvGraphicFramePr>
        <p:xfrm>
          <a:off x="2806281" y="2691472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   Zero crossing functionary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VOX : MAX. 35V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repetitive peak off-state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VDRM : 400V ; 600V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Viso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 rms ) : 4.0kV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Superior noise immunity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MIN. 100V/µs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approval: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707" y="2638690"/>
            <a:ext cx="1002696" cy="67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8A9C2-B6F1-2540-7AD0-BA59BA9E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488" y="1197753"/>
            <a:ext cx="82835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1833B47-6323-DA90-7C4A-BF379D450975}"/>
              </a:ext>
            </a:extLst>
          </p:cNvPr>
          <p:cNvSpPr txBox="1"/>
          <p:nvPr/>
        </p:nvSpPr>
        <p:spPr>
          <a:xfrm>
            <a:off x="3083241" y="2035348"/>
            <a:ext cx="550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Heaters</a:t>
            </a:r>
            <a:endParaRPr kumimoji="1" lang="zh-TW" altLang="en-US" sz="9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DBC17A-04A8-30A2-06E1-8FD3068B4209}"/>
              </a:ext>
            </a:extLst>
          </p:cNvPr>
          <p:cNvSpPr txBox="1"/>
          <p:nvPr/>
        </p:nvSpPr>
        <p:spPr>
          <a:xfrm>
            <a:off x="4404712" y="2035348"/>
            <a:ext cx="397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Fans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23F88C-9A09-64B2-5E12-DF0A37EFAC20}"/>
              </a:ext>
            </a:extLst>
          </p:cNvPr>
          <p:cNvSpPr txBox="1"/>
          <p:nvPr/>
        </p:nvSpPr>
        <p:spPr>
          <a:xfrm>
            <a:off x="5589742" y="2035348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Motors</a:t>
            </a:r>
            <a:endParaRPr kumimoji="1" lang="zh-TW" altLang="en-US" sz="9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C6CD7F-7D18-CA33-807C-57308A691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622" y="1159244"/>
            <a:ext cx="793065" cy="8155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AD8430-DA92-32F0-8C7A-43B19882D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054" y="1180330"/>
            <a:ext cx="877573" cy="88350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A5BB278-09AA-EFB5-03CE-4FB7E736C76E}"/>
              </a:ext>
            </a:extLst>
          </p:cNvPr>
          <p:cNvSpPr txBox="1"/>
          <p:nvPr/>
        </p:nvSpPr>
        <p:spPr>
          <a:xfrm>
            <a:off x="2813333" y="751225"/>
            <a:ext cx="38541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2C8984-6BF3-B0B2-3625-B56618EFE14A}"/>
              </a:ext>
            </a:extLst>
          </p:cNvPr>
          <p:cNvSpPr txBox="1"/>
          <p:nvPr/>
        </p:nvSpPr>
        <p:spPr>
          <a:xfrm>
            <a:off x="2813333" y="2424787"/>
            <a:ext cx="56685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1EF40EE-BBFF-6D29-7DCA-2CA4FFF246A3}"/>
              </a:ext>
            </a:extLst>
          </p:cNvPr>
          <p:cNvSpPr txBox="1"/>
          <p:nvPr/>
        </p:nvSpPr>
        <p:spPr>
          <a:xfrm>
            <a:off x="6916433" y="2035348"/>
            <a:ext cx="79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White Goods</a:t>
            </a:r>
            <a:endParaRPr kumimoji="1" lang="zh-TW" altLang="en-US" sz="9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399231-ED02-61BF-2969-A627FB60E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2052" y="1125172"/>
            <a:ext cx="1091046" cy="8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>
            <a:hlinkClick r:id="rId14"/>
            <a:extLst>
              <a:ext uri="{FF2B5EF4-FFF2-40B4-BE49-F238E27FC236}">
                <a16:creationId xmlns:a16="http://schemas.microsoft.com/office/drawing/2014/main" id="{5BF78398-96ED-D921-1534-E8127EB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30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Overview</a:t>
            </a:r>
            <a:endParaRPr kumimoji="1"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C94CA9B-671A-E207-9A8D-9F3A0605C478}"/>
              </a:ext>
            </a:extLst>
          </p:cNvPr>
          <p:cNvGrpSpPr/>
          <p:nvPr/>
        </p:nvGrpSpPr>
        <p:grpSpPr>
          <a:xfrm>
            <a:off x="4687290" y="1136323"/>
            <a:ext cx="4315471" cy="1732317"/>
            <a:chOff x="4749279" y="2530214"/>
            <a:chExt cx="4315471" cy="1732317"/>
          </a:xfrm>
        </p:grpSpPr>
        <p:sp>
          <p:nvSpPr>
            <p:cNvPr id="38" name="標題 1"/>
            <p:cNvSpPr txBox="1">
              <a:spLocks/>
            </p:cNvSpPr>
            <p:nvPr/>
          </p:nvSpPr>
          <p:spPr>
            <a:xfrm>
              <a:off x="4749279" y="2530214"/>
              <a:ext cx="4032448" cy="576064"/>
            </a:xfrm>
            <a:prstGeom prst="rect">
              <a:avLst/>
            </a:prstGeom>
          </p:spPr>
          <p:txBody>
            <a:bodyPr lIns="91428" tIns="45714" rIns="91428" bIns="45714">
              <a:noAutofit/>
            </a:bodyPr>
            <a:lstStyle>
              <a:lvl1pPr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None/>
                <a:defRPr kumimoji="1" lang="zh-TW" altLang="en-US" sz="2000" b="1" kern="1200">
                  <a:solidFill>
                    <a:srgbClr val="0D0D0D"/>
                  </a:solidFill>
                  <a:latin typeface="+mj-ea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en-US" altLang="zh-TW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 Technology Corporation</a:t>
              </a:r>
              <a:endParaRPr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126134" y="2682119"/>
              <a:ext cx="2520281" cy="1285789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TW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altLang="zh-TW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endParaRPr lang="zh-TW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140709" y="3831656"/>
              <a:ext cx="3924041" cy="430875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r>
                <a:rPr lang="en-US" altLang="zh-TW" sz="1100" dirty="0">
                  <a:latin typeface="Arial" panose="020B0604020202020204" pitchFamily="34" charset="0"/>
                  <a:cs typeface="Arial" panose="020B0604020202020204" pitchFamily="34" charset="0"/>
                </a:rPr>
                <a:t>World's leading-edge provider </a:t>
              </a:r>
            </a:p>
            <a:p>
              <a:r>
                <a:rPr lang="en-US" altLang="zh-TW" sz="1100" dirty="0">
                  <a:latin typeface="Arial" panose="020B0604020202020204" pitchFamily="34" charset="0"/>
                  <a:cs typeface="Arial" panose="020B0604020202020204" pitchFamily="34" charset="0"/>
                </a:rPr>
                <a:t>of SoC design and implementation services</a:t>
              </a:r>
              <a:endParaRPr lang="zh-TW" alt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圖片 40" descr="螢幕快照 2017-04-25 10.43.1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6477" y="2973551"/>
              <a:ext cx="214318" cy="1252055"/>
            </a:xfrm>
            <a:prstGeom prst="rect">
              <a:avLst/>
            </a:prstGeom>
          </p:spPr>
        </p:pic>
      </p:grpSp>
      <p:sp>
        <p:nvSpPr>
          <p:cNvPr id="31" name="圓角矩形 30"/>
          <p:cNvSpPr/>
          <p:nvPr/>
        </p:nvSpPr>
        <p:spPr>
          <a:xfrm>
            <a:off x="827877" y="3222992"/>
            <a:ext cx="1152000" cy="11520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20+</a:t>
            </a:r>
          </a:p>
          <a:p>
            <a:pPr algn="ctr"/>
            <a:endParaRPr lang="en-US" altLang="zh-TW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2063657" y="792495"/>
            <a:ext cx="1150111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90%+</a:t>
            </a:r>
          </a:p>
          <a:p>
            <a:pPr algn="ctr"/>
            <a:r>
              <a:rPr lang="en-US" altLang="zh-TW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Projects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827877" y="2002650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12+</a:t>
            </a:r>
            <a:endParaRPr lang="en-US" altLang="zh-TW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827877" y="782308"/>
            <a:ext cx="1152000" cy="1152000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2062712" y="2002482"/>
            <a:ext cx="1152000" cy="1152000"/>
          </a:xfrm>
          <a:prstGeom prst="roundRect">
            <a:avLst/>
          </a:prstGeom>
          <a:solidFill>
            <a:srgbClr val="5767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3297548" y="782308"/>
            <a:ext cx="1152000" cy="1152000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5/3nm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297548" y="2002482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2B+</a:t>
            </a:r>
          </a:p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 Delivered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062712" y="3222992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15+</a:t>
            </a:r>
          </a:p>
          <a:p>
            <a:pPr algn="ctr"/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圓角矩形 70"/>
          <p:cNvSpPr/>
          <p:nvPr/>
        </p:nvSpPr>
        <p:spPr>
          <a:xfrm>
            <a:off x="3297548" y="3222992"/>
            <a:ext cx="1152000" cy="11520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20K+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929550" y="1337907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 ASIC Projects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121456" y="2586903"/>
            <a:ext cx="1097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Semiconductor Vendors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860645" y="3759091"/>
            <a:ext cx="1086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Lines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142243" y="3767014"/>
            <a:ext cx="1019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</a:p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Outlets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93925" y="2573552"/>
            <a:ext cx="1019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Foundry Partners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399221" y="3779159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Customers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399221" y="1378844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Project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99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72877"/>
              </p:ext>
            </p:extLst>
          </p:nvPr>
        </p:nvGraphicFramePr>
        <p:xfrm>
          <a:off x="1548580" y="806848"/>
          <a:ext cx="7205035" cy="22946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6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05720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71178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77760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317730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36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PR31MA11NTZH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0.06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PR32MA11NTZH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5011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PR33MF5 series / PR36MF5 series /</a:t>
                      </a:r>
                    </a:p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PR39MF5 series / PR3BMF5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0.3 / 0.6 / 0.9 / 1.2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PR36MF2 series / PR39MF2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0.6 / 0.9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PR22MA11NTZF Sharp Microelectronics | Relays | DigiKey">
            <a:hlinkClick r:id="rId2"/>
            <a:extLst>
              <a:ext uri="{FF2B5EF4-FFF2-40B4-BE49-F238E27FC236}">
                <a16:creationId xmlns:a16="http://schemas.microsoft.com/office/drawing/2014/main" id="{645CF561-3936-B3D9-4253-029CF2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87" t="-8382" r="-4626" b="-8382"/>
          <a:stretch/>
        </p:blipFill>
        <p:spPr bwMode="auto">
          <a:xfrm>
            <a:off x="673135" y="1441715"/>
            <a:ext cx="706244" cy="7239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9F93B-3468-CAC4-F74B-4494B695A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5" y="2383300"/>
            <a:ext cx="683877" cy="6515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F897C23-BF12-BCE4-18F1-18DA0BBAB66F}"/>
              </a:ext>
            </a:extLst>
          </p:cNvPr>
          <p:cNvSpPr/>
          <p:nvPr/>
        </p:nvSpPr>
        <p:spPr>
          <a:xfrm>
            <a:off x="1443485" y="2280436"/>
            <a:ext cx="53322" cy="796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1163DA2-7370-5BB4-C721-024F190D1303}"/>
              </a:ext>
            </a:extLst>
          </p:cNvPr>
          <p:cNvSpPr/>
          <p:nvPr/>
        </p:nvSpPr>
        <p:spPr>
          <a:xfrm>
            <a:off x="1440226" y="1453584"/>
            <a:ext cx="53322" cy="723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9958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099335"/>
            <a:ext cx="842686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Laser Diode</a:t>
            </a:r>
          </a:p>
        </p:txBody>
      </p:sp>
    </p:spTree>
    <p:extLst>
      <p:ext uri="{BB962C8B-B14F-4D97-AF65-F5344CB8AC3E}">
        <p14:creationId xmlns:p14="http://schemas.microsoft.com/office/powerpoint/2010/main" val="2688649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46433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17886" y="28418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39001" y="35585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17887" y="35427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1967547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23655" y="1877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27" y="7396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057" y="1098611"/>
            <a:ext cx="614276" cy="672143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178" y="1111986"/>
            <a:ext cx="872574" cy="60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686632" y="1877447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Particle Counter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9B3D1D4B-6E4F-95D2-E827-8C2FD5A5B4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916" y="1098611"/>
            <a:ext cx="933814" cy="60239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077950" y="1877447"/>
            <a:ext cx="487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VR/AR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6" y="42510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17888" y="26417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44978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1974981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17888" y="34077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46435" y="34077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7" y="28789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32621" y="28789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083471" y="28789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27210" y="36080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363191" y="36377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7364" y="708646"/>
            <a:ext cx="499627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7363" y="22440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464"/>
              </p:ext>
            </p:extLst>
          </p:nvPr>
        </p:nvGraphicFramePr>
        <p:xfrm>
          <a:off x="3107363" y="2547024"/>
          <a:ext cx="5575383" cy="2018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Item-UV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baseline="0" dirty="0">
                          <a:effectLst/>
                        </a:rPr>
                        <a:t>ø5.6 mm</a:t>
                      </a:r>
                      <a:endParaRPr lang="en-US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395</a:t>
                      </a:r>
                      <a:r>
                        <a:rPr lang="en" sz="900" u="none" strike="noStrike" baseline="0" dirty="0">
                          <a:effectLst/>
                        </a:rPr>
                        <a:t> nm ~ 406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Item-Blue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baseline="0" dirty="0">
                          <a:effectLst/>
                        </a:rPr>
                        <a:t>ø3.8 mm , 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ø5.6 mm, ø9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435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487 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09" y="11108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404000" y="1877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238" y="1127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2E2C0174-EB9C-2AB0-F26E-33201E7F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99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21950"/>
              </p:ext>
            </p:extLst>
          </p:nvPr>
        </p:nvGraphicFramePr>
        <p:xfrm>
          <a:off x="1858610" y="750614"/>
          <a:ext cx="7073489" cy="3663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8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6058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1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GH0393AA2G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GH0401FA2K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GH04W10A2GC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 to +50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GH0406AA2G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700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420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GH04V01A2G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+45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45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GH04C05V9G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 to +35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GH04C03Z9G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260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GH04C06X9G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GH04580A2G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GH04590A5G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ø3.8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GH04850B2G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+60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0A0E6AA5-2CCB-612D-F65E-CC4CEDD9EADF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035BA0E-0070-3AA9-FE9F-C5C0B27359C6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0B13CD3-4287-BC99-EB25-C59B6836FB18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B953AC2-E8D1-E432-D5A8-ED4642C25528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BC4A363-F264-4AD6-B444-5317106657F4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1BA5BB6-092D-24DF-D68D-1A7FEECF27CE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E458633-733D-5497-752E-043FE8ED660F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59B407A-5EF4-A072-1AED-C9C026B43C5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32C63FA-F2AE-F2A5-AAE4-97E6DEDB75CC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413B0A3-BC1F-8FF1-F825-304B590D2838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E68650F-0FD0-5493-07A0-6BA7F7F9B191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4BF5F8-EEF0-5EAC-8BF6-4CAF592CE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B553932-A74F-3B83-CB22-FF03F644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B987C77-E742-EF37-29C2-78092F29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4F6314C-92EB-2D78-9C34-B64B23CC8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EB11901-6168-3132-CAFE-82D244E98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61649B45-A1EE-52D0-5DD8-154261DF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48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322633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94086" y="28799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315201" y="35966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94087" y="35808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43747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88634" y="1890147"/>
            <a:ext cx="1151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Robotic pool cleaner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740695" y="18906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27" y="777778"/>
            <a:ext cx="1140861" cy="222884"/>
          </a:xfrm>
          <a:prstGeom prst="rect">
            <a:avLst/>
          </a:prstGeom>
        </p:spPr>
      </p:pic>
      <p:pic>
        <p:nvPicPr>
          <p:cNvPr id="42" name="Picture 2" descr="Best LED projectors to buy in India for 2021 | Business Insider India">
            <a:hlinkClick r:id="rId4"/>
            <a:extLst>
              <a:ext uri="{FF2B5EF4-FFF2-40B4-BE49-F238E27FC236}">
                <a16:creationId xmlns:a16="http://schemas.microsoft.com/office/drawing/2014/main" id="{0E87312C-1091-FE21-753D-12C4F152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953" y="1071121"/>
            <a:ext cx="681984" cy="6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503075" y="1877180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Projector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6" y="42891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94088" y="26798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321178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51181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94088" y="34458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322635" y="34458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27" y="29170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408821" y="29170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59671" y="29170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703410" y="36461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39391" y="36758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83563" y="746746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83563" y="2282147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523399"/>
              </p:ext>
            </p:extLst>
          </p:nvPr>
        </p:nvGraphicFramePr>
        <p:xfrm>
          <a:off x="3183563" y="2572424"/>
          <a:ext cx="5675640" cy="2129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Item-Green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ø3.8 mm 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515</a:t>
                      </a:r>
                      <a:r>
                        <a:rPr lang="en" sz="900" u="none" strike="noStrike" baseline="0" dirty="0">
                          <a:effectLst/>
                        </a:rPr>
                        <a:t> nm ~ 520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Item-Red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,ø3.8 mm,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638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660nm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509" y="11489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947" y="1084088"/>
            <a:ext cx="916781" cy="7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15" y="1070779"/>
            <a:ext cx="833611" cy="83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423" y="999163"/>
            <a:ext cx="511866" cy="88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291064" y="1904390"/>
            <a:ext cx="1176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Laser Distance Meter</a:t>
            </a:r>
            <a:endParaRPr kumimoji="1" lang="en-US" altLang="zh-TW" sz="9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524" y="1053078"/>
            <a:ext cx="885825" cy="8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6538118" y="1904390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Measuring Device</a:t>
            </a:r>
            <a:endParaRPr kumimoji="1" lang="en-US" altLang="zh-TW" sz="900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9F6A3C03-E4BD-EB6D-8D8A-FB05ED15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 </a:t>
            </a:r>
            <a:r>
              <a:rPr lang="en-US" altLang="zh-TW" dirty="0">
                <a:cs typeface="Calibri" panose="020F0502020204030204" pitchFamily="34" charset="0"/>
              </a:rPr>
              <a:t>/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03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</a:t>
            </a:r>
            <a:endParaRPr lang="zh-TW" altLang="en-US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69066"/>
              </p:ext>
            </p:extLst>
          </p:nvPr>
        </p:nvGraphicFramePr>
        <p:xfrm>
          <a:off x="1858610" y="750614"/>
          <a:ext cx="7073492" cy="307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15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81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5035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2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GH15230H8C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GH05230H2KC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GH05250F2K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GH05280E5K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GH05290A5G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GH0523AD2G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GH05C01A9G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GH05C01C9G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" name="Picture 4">
            <a:extLst>
              <a:ext uri="{FF2B5EF4-FFF2-40B4-BE49-F238E27FC236}">
                <a16:creationId xmlns:a16="http://schemas.microsoft.com/office/drawing/2014/main" id="{893680D4-4B2E-A527-0298-5FAB5268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D838E22F-50C0-363F-FB01-3BFE70F739C6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2BFD20F-1038-1551-C1E9-031ECA96572B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70E2C1-F62D-8EFB-1494-95ADAD01BBC4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F46982C-B719-4A50-F133-B34E0374D9D2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5DD5D23-B615-90F7-08C0-2ED12C7E300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3701879-C0EC-6E39-CFB1-A8A433E668D2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3498AB-7373-0AB7-53D2-C72C3C45CB48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E88A7ED-4499-6735-DA16-0B4E0EAA748F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275AE9F-677F-1A82-9D67-693081AA0B89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8A2723D-0116-35BF-789D-A24408293869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0028A06-DB1F-8F93-5CB1-BFFF6F0806E3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9D6DBC1-55FE-63E6-623B-E6C83E36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EA9B9816-F270-08C1-F0EB-DABD905E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54F62B3-5DD4-47E9-836B-4898385F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FD3DABC-92DE-2E32-F249-9D4E264A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45412B4-512E-8DF5-7F89-0BD8028B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884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4110"/>
              </p:ext>
            </p:extLst>
          </p:nvPr>
        </p:nvGraphicFramePr>
        <p:xfrm>
          <a:off x="1858610" y="750614"/>
          <a:ext cx="7088358" cy="377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8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1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06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1168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GH06C01A9G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GH06C02B9G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(tbd)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GH06330A2G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GH0632BA2GC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GH0637AA2G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GH0631CA5GC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GH0631IA5G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GH1631AA8C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GH0652CA2GC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GH06610A2KC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 to +90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GH06P25A2CC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GH06510F4A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GH16P32B8C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8EA50D7-F625-4A98-AF3D-E4F34355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2D6C22D-DF8E-7C71-17C4-29EE710E9066}"/>
              </a:ext>
            </a:extLst>
          </p:cNvPr>
          <p:cNvGrpSpPr/>
          <p:nvPr/>
        </p:nvGrpSpPr>
        <p:grpSpPr>
          <a:xfrm>
            <a:off x="2833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74698D-A2EE-1F2D-61B3-0DC06DAA0B83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1411EF-A8A3-8286-4033-EC08A2D2C859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E0004AC-0964-DB96-3C0C-08B413934C77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21564E-261C-63D2-1952-342C2472D4B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705D26D-310D-9FBF-68A9-1F509A6FA61B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45A2B4B-34F8-1D46-5654-DE98024EE6E3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0807818-EF15-8184-18FD-106D3799488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E460CF6-1FAB-7A76-B741-78867B7C70A5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AF0499E-65D8-03FD-80AC-AA3F2EC880CE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A9A2232-4B34-460E-0F4D-D7BC50B68BEF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84E791C-B945-7A3B-FA59-F4ECBBEBD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F84AF68-61D2-A6C2-31A8-9FEFBD342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A36D5D9-7BED-55F3-E3C2-35006B737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03E5CE7-9221-EBB6-2A88-34893D2B4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273AA27-4E4A-8F09-EADD-502F7651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050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90883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62336" y="27402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83451" y="34569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62337" y="34411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11997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17305" y="1750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826941" y="1750447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Range Finder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7" y="6380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07" y="971611"/>
            <a:ext cx="614276" cy="672143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6" y="41494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62338" y="25401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89428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19431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62338" y="33061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90885" y="33061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77" y="27773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77071" y="27773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27921" y="27773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71660" y="35064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07641" y="35361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1013" y="607046"/>
            <a:ext cx="389033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1013" y="21424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0236"/>
              </p:ext>
            </p:extLst>
          </p:nvPr>
        </p:nvGraphicFramePr>
        <p:xfrm>
          <a:off x="3101013" y="2445424"/>
          <a:ext cx="5575383" cy="1064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Item-IR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 ø5.6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baseline="0" dirty="0">
                          <a:effectLst/>
                        </a:rPr>
                        <a:t>785 nm ~ 940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009" y="10092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14" y="1024273"/>
            <a:ext cx="985672" cy="6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397650" y="1750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88" y="1000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93ECAD9A-58D4-0188-6F34-198E99BB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23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90242"/>
              </p:ext>
            </p:extLst>
          </p:nvPr>
        </p:nvGraphicFramePr>
        <p:xfrm>
          <a:off x="1858610" y="750614"/>
          <a:ext cx="7059556" cy="2563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700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6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Wavelength(Peak)Ap(nm)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GH07P28F4C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GH0832BA2K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GH0852WA2G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A03DE21-727C-4F34-2449-25DF0264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53A930D-F455-7313-9807-B56713AB9B42}"/>
              </a:ext>
            </a:extLst>
          </p:cNvPr>
          <p:cNvGrpSpPr/>
          <p:nvPr/>
        </p:nvGrpSpPr>
        <p:grpSpPr>
          <a:xfrm>
            <a:off x="2452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903B78-65CB-B2A8-1A82-DCE84A39A002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FD8A27-97AF-0B29-AAC1-87BAC98CD765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2ADE2-9BF6-C9CC-44BC-8253C4101236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E207476-4735-BE0E-4239-28C3C6075D32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FC37739-5826-32CF-69E5-12A7EFFD7AA3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21A815D-1D24-8275-190B-ADC6BBEB3225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AAC13B8-3855-D4B4-AEF4-27B03F4A8B6A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9C84217-C59D-0D43-7D89-F93C9B502164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801DE7D-FA2A-92D6-9B6A-63573ED47762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77FCA5A-328E-A609-25F0-E1BFD9C1C94E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93EAD2-F263-A47A-B045-88586D48B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560F9F9-5255-64E8-5E63-BA849AD0E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971D136-AB02-1402-4109-2D277790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776C8C7-98A9-991B-BCFF-DF332398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ED80FEC-2288-E2C6-DF68-FF42EB52D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6017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MEMS Microphones</a:t>
            </a:r>
          </a:p>
        </p:txBody>
      </p:sp>
    </p:spTree>
    <p:extLst>
      <p:ext uri="{BB962C8B-B14F-4D97-AF65-F5344CB8AC3E}">
        <p14:creationId xmlns:p14="http://schemas.microsoft.com/office/powerpoint/2010/main" val="236690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圖片 27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327"/>
          <a:stretch/>
        </p:blipFill>
        <p:spPr>
          <a:xfrm>
            <a:off x="0" y="557445"/>
            <a:ext cx="9144000" cy="4266015"/>
          </a:xfrm>
          <a:prstGeom prst="rect">
            <a:avLst/>
          </a:prstGeom>
        </p:spPr>
      </p:pic>
      <p:grpSp>
        <p:nvGrpSpPr>
          <p:cNvPr id="193" name="Group 10">
            <a:extLst>
              <a:ext uri="{FF2B5EF4-FFF2-40B4-BE49-F238E27FC236}">
                <a16:creationId xmlns:a16="http://schemas.microsoft.com/office/drawing/2014/main" id="{A159984A-12EE-42B7-8561-12AE85FDCBE2}"/>
              </a:ext>
            </a:extLst>
          </p:cNvPr>
          <p:cNvGrpSpPr/>
          <p:nvPr/>
        </p:nvGrpSpPr>
        <p:grpSpPr>
          <a:xfrm>
            <a:off x="251670" y="2572645"/>
            <a:ext cx="8658711" cy="0"/>
            <a:chOff x="1199785" y="2982426"/>
            <a:chExt cx="5346874" cy="0"/>
          </a:xfrm>
        </p:grpSpPr>
        <p:cxnSp>
          <p:nvCxnSpPr>
            <p:cNvPr id="194" name="Straight Connector 65">
              <a:extLst>
                <a:ext uri="{FF2B5EF4-FFF2-40B4-BE49-F238E27FC236}">
                  <a16:creationId xmlns:a16="http://schemas.microsoft.com/office/drawing/2014/main" id="{0E5C37F1-F31E-44E2-A749-60939D00D062}"/>
                </a:ext>
              </a:extLst>
            </p:cNvPr>
            <p:cNvCxnSpPr/>
            <p:nvPr/>
          </p:nvCxnSpPr>
          <p:spPr>
            <a:xfrm>
              <a:off x="4408854" y="2982426"/>
              <a:ext cx="2137805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95" name="Straight Connector 66">
              <a:extLst>
                <a:ext uri="{FF2B5EF4-FFF2-40B4-BE49-F238E27FC236}">
                  <a16:creationId xmlns:a16="http://schemas.microsoft.com/office/drawing/2014/main" id="{ABB7FD54-DBF0-4588-A300-58E9AED1C83C}"/>
                </a:ext>
              </a:extLst>
            </p:cNvPr>
            <p:cNvCxnSpPr/>
            <p:nvPr/>
          </p:nvCxnSpPr>
          <p:spPr>
            <a:xfrm>
              <a:off x="1199785" y="2982426"/>
              <a:ext cx="320853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7C2D226A-CDC8-44CA-AF3B-41FE5A8F9B07}"/>
              </a:ext>
            </a:extLst>
          </p:cNvPr>
          <p:cNvGrpSpPr/>
          <p:nvPr/>
        </p:nvGrpSpPr>
        <p:grpSpPr>
          <a:xfrm>
            <a:off x="3135131" y="1528140"/>
            <a:ext cx="1440000" cy="2233586"/>
            <a:chOff x="4853255" y="1889003"/>
            <a:chExt cx="1440000" cy="2233586"/>
          </a:xfrm>
        </p:grpSpPr>
        <p:sp>
          <p:nvSpPr>
            <p:cNvPr id="197" name="Arc 75">
              <a:extLst>
                <a:ext uri="{FF2B5EF4-FFF2-40B4-BE49-F238E27FC236}">
                  <a16:creationId xmlns:a16="http://schemas.microsoft.com/office/drawing/2014/main" id="{CE6E0B7F-F226-496D-8BD4-F4D557DC9A50}"/>
                </a:ext>
              </a:extLst>
            </p:cNvPr>
            <p:cNvSpPr/>
            <p:nvPr/>
          </p:nvSpPr>
          <p:spPr>
            <a:xfrm>
              <a:off x="5137147" y="2512984"/>
              <a:ext cx="872216" cy="841723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8" name="Oval 76">
              <a:extLst>
                <a:ext uri="{FF2B5EF4-FFF2-40B4-BE49-F238E27FC236}">
                  <a16:creationId xmlns:a16="http://schemas.microsoft.com/office/drawing/2014/main" id="{0411A795-839A-4A75-9E44-D1437915BCEE}"/>
                </a:ext>
              </a:extLst>
            </p:cNvPr>
            <p:cNvSpPr/>
            <p:nvPr/>
          </p:nvSpPr>
          <p:spPr>
            <a:xfrm>
              <a:off x="5482870" y="2846620"/>
              <a:ext cx="180770" cy="174450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9" name="Circle: Hollow 77">
              <a:extLst>
                <a:ext uri="{FF2B5EF4-FFF2-40B4-BE49-F238E27FC236}">
                  <a16:creationId xmlns:a16="http://schemas.microsoft.com/office/drawing/2014/main" id="{BAFCCF5E-3A43-480E-BC11-23C5C94FD65F}"/>
                </a:ext>
              </a:extLst>
            </p:cNvPr>
            <p:cNvSpPr/>
            <p:nvPr/>
          </p:nvSpPr>
          <p:spPr>
            <a:xfrm>
              <a:off x="5369888" y="2737587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0" name="Circle: Hollow 78">
              <a:extLst>
                <a:ext uri="{FF2B5EF4-FFF2-40B4-BE49-F238E27FC236}">
                  <a16:creationId xmlns:a16="http://schemas.microsoft.com/office/drawing/2014/main" id="{116DD7CA-3E1E-422B-A4CC-61448A2211F2}"/>
                </a:ext>
              </a:extLst>
            </p:cNvPr>
            <p:cNvSpPr/>
            <p:nvPr/>
          </p:nvSpPr>
          <p:spPr>
            <a:xfrm>
              <a:off x="5243802" y="2615910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01" name="Straight Connector 79">
              <a:extLst>
                <a:ext uri="{FF2B5EF4-FFF2-40B4-BE49-F238E27FC236}">
                  <a16:creationId xmlns:a16="http://schemas.microsoft.com/office/drawing/2014/main" id="{1D0107F5-20ED-4D80-A72B-910806E6398C}"/>
                </a:ext>
              </a:extLst>
            </p:cNvPr>
            <p:cNvCxnSpPr/>
            <p:nvPr/>
          </p:nvCxnSpPr>
          <p:spPr>
            <a:xfrm flipV="1">
              <a:off x="5570080" y="3245431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EF3078"/>
              </a:solidFill>
              <a:prstDash val="solid"/>
              <a:miter lim="800000"/>
            </a:ln>
            <a:effectLst/>
          </p:spPr>
        </p:cxnSp>
        <p:sp>
          <p:nvSpPr>
            <p:cNvPr id="202" name="Oval 80">
              <a:extLst>
                <a:ext uri="{FF2B5EF4-FFF2-40B4-BE49-F238E27FC236}">
                  <a16:creationId xmlns:a16="http://schemas.microsoft.com/office/drawing/2014/main" id="{6D9CD72A-E5F1-411F-81E9-130A007E44E8}"/>
                </a:ext>
              </a:extLst>
            </p:cNvPr>
            <p:cNvSpPr/>
            <p:nvPr/>
          </p:nvSpPr>
          <p:spPr>
            <a:xfrm>
              <a:off x="5513514" y="3594660"/>
              <a:ext cx="117895" cy="113773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3" name="TextBox 81">
              <a:extLst>
                <a:ext uri="{FF2B5EF4-FFF2-40B4-BE49-F238E27FC236}">
                  <a16:creationId xmlns:a16="http://schemas.microsoft.com/office/drawing/2014/main" id="{A103AB0B-3201-4F18-853D-47DBE49B6EC0}"/>
                </a:ext>
              </a:extLst>
            </p:cNvPr>
            <p:cNvSpPr txBox="1"/>
            <p:nvPr/>
          </p:nvSpPr>
          <p:spPr>
            <a:xfrm>
              <a:off x="4854261" y="1889003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F307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</a:p>
          </p:txBody>
        </p:sp>
        <p:sp>
          <p:nvSpPr>
            <p:cNvPr id="204" name="TextBox 82">
              <a:extLst>
                <a:ext uri="{FF2B5EF4-FFF2-40B4-BE49-F238E27FC236}">
                  <a16:creationId xmlns:a16="http://schemas.microsoft.com/office/drawing/2014/main" id="{64F5D35D-D1C0-4887-8FEA-22A56AA77F53}"/>
                </a:ext>
              </a:extLst>
            </p:cNvPr>
            <p:cNvSpPr txBox="1"/>
            <p:nvPr/>
          </p:nvSpPr>
          <p:spPr>
            <a:xfrm>
              <a:off x="4857943" y="3722479"/>
              <a:ext cx="1430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GF WW IC Design Service Center</a:t>
              </a:r>
            </a:p>
          </p:txBody>
        </p:sp>
        <p:cxnSp>
          <p:nvCxnSpPr>
            <p:cNvPr id="205" name="Straight Connector 91">
              <a:extLst>
                <a:ext uri="{FF2B5EF4-FFF2-40B4-BE49-F238E27FC236}">
                  <a16:creationId xmlns:a16="http://schemas.microsoft.com/office/drawing/2014/main" id="{65CBEDE8-F434-4D32-91C6-05429D4EDA96}"/>
                </a:ext>
              </a:extLst>
            </p:cNvPr>
            <p:cNvCxnSpPr/>
            <p:nvPr/>
          </p:nvCxnSpPr>
          <p:spPr>
            <a:xfrm>
              <a:off x="4853255" y="4082782"/>
              <a:ext cx="1440000" cy="0"/>
            </a:xfrm>
            <a:prstGeom prst="line">
              <a:avLst/>
            </a:prstGeom>
            <a:noFill/>
            <a:ln w="19050" cap="flat" cmpd="sng" algn="ctr">
              <a:solidFill>
                <a:srgbClr val="EF3078"/>
              </a:solidFill>
              <a:prstDash val="solid"/>
              <a:miter lim="800000"/>
            </a:ln>
            <a:effectLst/>
          </p:spPr>
        </p:cxnSp>
      </p:grpSp>
      <p:grpSp>
        <p:nvGrpSpPr>
          <p:cNvPr id="207" name="群組 206">
            <a:extLst>
              <a:ext uri="{FF2B5EF4-FFF2-40B4-BE49-F238E27FC236}">
                <a16:creationId xmlns:a16="http://schemas.microsoft.com/office/drawing/2014/main" id="{5DCDC161-6FF0-4D23-8640-80344946D9D5}"/>
              </a:ext>
            </a:extLst>
          </p:cNvPr>
          <p:cNvGrpSpPr/>
          <p:nvPr/>
        </p:nvGrpSpPr>
        <p:grpSpPr>
          <a:xfrm>
            <a:off x="5905918" y="1530137"/>
            <a:ext cx="1660742" cy="2235981"/>
            <a:chOff x="9075735" y="1863861"/>
            <a:chExt cx="1660742" cy="2235981"/>
          </a:xfrm>
        </p:grpSpPr>
        <p:sp>
          <p:nvSpPr>
            <p:cNvPr id="209" name="Arc 75">
              <a:extLst>
                <a:ext uri="{FF2B5EF4-FFF2-40B4-BE49-F238E27FC236}">
                  <a16:creationId xmlns:a16="http://schemas.microsoft.com/office/drawing/2014/main" id="{93944816-2109-4759-A5A6-59894CB04681}"/>
                </a:ext>
              </a:extLst>
            </p:cNvPr>
            <p:cNvSpPr/>
            <p:nvPr/>
          </p:nvSpPr>
          <p:spPr>
            <a:xfrm>
              <a:off x="9466404" y="2484675"/>
              <a:ext cx="872216" cy="841723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0" name="Oval 76">
              <a:extLst>
                <a:ext uri="{FF2B5EF4-FFF2-40B4-BE49-F238E27FC236}">
                  <a16:creationId xmlns:a16="http://schemas.microsoft.com/office/drawing/2014/main" id="{3D0A5318-1A36-4E7F-9541-35107F1278CF}"/>
                </a:ext>
              </a:extLst>
            </p:cNvPr>
            <p:cNvSpPr/>
            <p:nvPr/>
          </p:nvSpPr>
          <p:spPr>
            <a:xfrm>
              <a:off x="9812127" y="2818311"/>
              <a:ext cx="180770" cy="174450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1" name="Circle: Hollow 77">
              <a:extLst>
                <a:ext uri="{FF2B5EF4-FFF2-40B4-BE49-F238E27FC236}">
                  <a16:creationId xmlns:a16="http://schemas.microsoft.com/office/drawing/2014/main" id="{0CBBCDB2-54C5-4B94-808F-56F5B80CD955}"/>
                </a:ext>
              </a:extLst>
            </p:cNvPr>
            <p:cNvSpPr/>
            <p:nvPr/>
          </p:nvSpPr>
          <p:spPr>
            <a:xfrm>
              <a:off x="9699145" y="2709278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2" name="Circle: Hollow 78">
              <a:extLst>
                <a:ext uri="{FF2B5EF4-FFF2-40B4-BE49-F238E27FC236}">
                  <a16:creationId xmlns:a16="http://schemas.microsoft.com/office/drawing/2014/main" id="{07F5431B-0680-4BA5-8A21-59D25AC8EF36}"/>
                </a:ext>
              </a:extLst>
            </p:cNvPr>
            <p:cNvSpPr/>
            <p:nvPr/>
          </p:nvSpPr>
          <p:spPr>
            <a:xfrm>
              <a:off x="9573059" y="2587601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13" name="Straight Connector 79">
              <a:extLst>
                <a:ext uri="{FF2B5EF4-FFF2-40B4-BE49-F238E27FC236}">
                  <a16:creationId xmlns:a16="http://schemas.microsoft.com/office/drawing/2014/main" id="{F30A5650-3184-4D38-A06F-E1ABCEBDAEDF}"/>
                </a:ext>
              </a:extLst>
            </p:cNvPr>
            <p:cNvCxnSpPr/>
            <p:nvPr/>
          </p:nvCxnSpPr>
          <p:spPr>
            <a:xfrm flipV="1">
              <a:off x="9902512" y="3213948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214" name="Oval 80">
              <a:extLst>
                <a:ext uri="{FF2B5EF4-FFF2-40B4-BE49-F238E27FC236}">
                  <a16:creationId xmlns:a16="http://schemas.microsoft.com/office/drawing/2014/main" id="{7D489D9B-6B47-4470-8451-D2FE2FAD2F57}"/>
                </a:ext>
              </a:extLst>
            </p:cNvPr>
            <p:cNvSpPr/>
            <p:nvPr/>
          </p:nvSpPr>
          <p:spPr>
            <a:xfrm>
              <a:off x="9843565" y="3569527"/>
              <a:ext cx="117895" cy="113773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5" name="TextBox 81">
              <a:extLst>
                <a:ext uri="{FF2B5EF4-FFF2-40B4-BE49-F238E27FC236}">
                  <a16:creationId xmlns:a16="http://schemas.microsoft.com/office/drawing/2014/main" id="{024D2948-90B4-4FCE-89A3-57CFC1417AB8}"/>
                </a:ext>
              </a:extLst>
            </p:cNvPr>
            <p:cNvSpPr txBox="1"/>
            <p:nvPr/>
          </p:nvSpPr>
          <p:spPr>
            <a:xfrm>
              <a:off x="9188281" y="1863861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</a:t>
              </a:r>
            </a:p>
          </p:txBody>
        </p:sp>
        <p:sp>
          <p:nvSpPr>
            <p:cNvPr id="216" name="TextBox 82">
              <a:extLst>
                <a:ext uri="{FF2B5EF4-FFF2-40B4-BE49-F238E27FC236}">
                  <a16:creationId xmlns:a16="http://schemas.microsoft.com/office/drawing/2014/main" id="{229611D2-3308-483F-A33F-51679248F727}"/>
                </a:ext>
              </a:extLst>
            </p:cNvPr>
            <p:cNvSpPr txBox="1"/>
            <p:nvPr/>
          </p:nvSpPr>
          <p:spPr>
            <a:xfrm>
              <a:off x="9075735" y="3699732"/>
              <a:ext cx="16607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 26262 Certificated</a:t>
              </a:r>
            </a:p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Top 3 IC Fabless Partner</a:t>
              </a:r>
            </a:p>
          </p:txBody>
        </p: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F2FE2AE0-08CF-4CB6-852E-106A247ABE6C}"/>
              </a:ext>
            </a:extLst>
          </p:cNvPr>
          <p:cNvGrpSpPr/>
          <p:nvPr/>
        </p:nvGrpSpPr>
        <p:grpSpPr>
          <a:xfrm>
            <a:off x="1678699" y="1417688"/>
            <a:ext cx="1472322" cy="2073146"/>
            <a:chOff x="1888165" y="1983916"/>
            <a:chExt cx="1472322" cy="2073146"/>
          </a:xfrm>
        </p:grpSpPr>
        <p:sp>
          <p:nvSpPr>
            <p:cNvPr id="218" name="Arc 67">
              <a:extLst>
                <a:ext uri="{FF2B5EF4-FFF2-40B4-BE49-F238E27FC236}">
                  <a16:creationId xmlns:a16="http://schemas.microsoft.com/office/drawing/2014/main" id="{F0680942-65C9-4FF2-BDAE-B3E9C953C7AA}"/>
                </a:ext>
              </a:extLst>
            </p:cNvPr>
            <p:cNvSpPr/>
            <p:nvPr/>
          </p:nvSpPr>
          <p:spPr>
            <a:xfrm rot="5400000">
              <a:off x="2201552" y="2704971"/>
              <a:ext cx="841723" cy="872216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9" name="Oval 68">
              <a:extLst>
                <a:ext uri="{FF2B5EF4-FFF2-40B4-BE49-F238E27FC236}">
                  <a16:creationId xmlns:a16="http://schemas.microsoft.com/office/drawing/2014/main" id="{222ED890-59F5-4277-9125-871C2D8DF872}"/>
                </a:ext>
              </a:extLst>
            </p:cNvPr>
            <p:cNvSpPr/>
            <p:nvPr/>
          </p:nvSpPr>
          <p:spPr>
            <a:xfrm>
              <a:off x="2532028" y="3051474"/>
              <a:ext cx="180770" cy="174450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0" name="Circle: Hollow 69">
              <a:extLst>
                <a:ext uri="{FF2B5EF4-FFF2-40B4-BE49-F238E27FC236}">
                  <a16:creationId xmlns:a16="http://schemas.microsoft.com/office/drawing/2014/main" id="{1B821E09-30F4-4D7F-9A3D-C917966C4DA6}"/>
                </a:ext>
              </a:extLst>
            </p:cNvPr>
            <p:cNvSpPr/>
            <p:nvPr/>
          </p:nvSpPr>
          <p:spPr>
            <a:xfrm>
              <a:off x="2419046" y="2944822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1" name="Circle: Hollow 70">
              <a:extLst>
                <a:ext uri="{FF2B5EF4-FFF2-40B4-BE49-F238E27FC236}">
                  <a16:creationId xmlns:a16="http://schemas.microsoft.com/office/drawing/2014/main" id="{1F4AC34A-B694-499C-84AA-B90D8008A249}"/>
                </a:ext>
              </a:extLst>
            </p:cNvPr>
            <p:cNvSpPr/>
            <p:nvPr/>
          </p:nvSpPr>
          <p:spPr>
            <a:xfrm>
              <a:off x="2292960" y="2823145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2" name="Straight Connector 71">
              <a:extLst>
                <a:ext uri="{FF2B5EF4-FFF2-40B4-BE49-F238E27FC236}">
                  <a16:creationId xmlns:a16="http://schemas.microsoft.com/office/drawing/2014/main" id="{83976504-6778-469A-8C67-7B0E3340B453}"/>
                </a:ext>
              </a:extLst>
            </p:cNvPr>
            <p:cNvCxnSpPr/>
            <p:nvPr/>
          </p:nvCxnSpPr>
          <p:spPr>
            <a:xfrm flipV="1">
              <a:off x="2622413" y="2468338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EE9524"/>
              </a:solidFill>
              <a:prstDash val="solid"/>
              <a:miter lim="800000"/>
            </a:ln>
            <a:effectLst/>
          </p:spPr>
        </p:cxnSp>
        <p:sp>
          <p:nvSpPr>
            <p:cNvPr id="223" name="Oval 72">
              <a:extLst>
                <a:ext uri="{FF2B5EF4-FFF2-40B4-BE49-F238E27FC236}">
                  <a16:creationId xmlns:a16="http://schemas.microsoft.com/office/drawing/2014/main" id="{D3637347-F6EB-4F4B-AEB8-AD12C14F24C2}"/>
                </a:ext>
              </a:extLst>
            </p:cNvPr>
            <p:cNvSpPr/>
            <p:nvPr/>
          </p:nvSpPr>
          <p:spPr>
            <a:xfrm>
              <a:off x="2563466" y="2361804"/>
              <a:ext cx="117895" cy="113773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4" name="TextBox 73">
              <a:extLst>
                <a:ext uri="{FF2B5EF4-FFF2-40B4-BE49-F238E27FC236}">
                  <a16:creationId xmlns:a16="http://schemas.microsoft.com/office/drawing/2014/main" id="{B75F124F-694C-4518-A19C-EC3C121EB47F}"/>
                </a:ext>
              </a:extLst>
            </p:cNvPr>
            <p:cNvSpPr txBox="1"/>
            <p:nvPr/>
          </p:nvSpPr>
          <p:spPr>
            <a:xfrm>
              <a:off x="1903419" y="3533842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952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2005</a:t>
              </a:r>
            </a:p>
          </p:txBody>
        </p:sp>
        <p:sp>
          <p:nvSpPr>
            <p:cNvPr id="225" name="TextBox 74">
              <a:extLst>
                <a:ext uri="{FF2B5EF4-FFF2-40B4-BE49-F238E27FC236}">
                  <a16:creationId xmlns:a16="http://schemas.microsoft.com/office/drawing/2014/main" id="{EEA51312-3C07-40AA-91B6-BAD00EF01DCE}"/>
                </a:ext>
              </a:extLst>
            </p:cNvPr>
            <p:cNvSpPr txBox="1"/>
            <p:nvPr/>
          </p:nvSpPr>
          <p:spPr>
            <a:xfrm>
              <a:off x="1888165" y="2009514"/>
              <a:ext cx="14723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ISO9001 Certificated</a:t>
              </a:r>
            </a:p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ARM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 Center</a:t>
              </a:r>
            </a:p>
          </p:txBody>
        </p:sp>
        <p:cxnSp>
          <p:nvCxnSpPr>
            <p:cNvPr id="226" name="Straight Connector 92">
              <a:extLst>
                <a:ext uri="{FF2B5EF4-FFF2-40B4-BE49-F238E27FC236}">
                  <a16:creationId xmlns:a16="http://schemas.microsoft.com/office/drawing/2014/main" id="{3E4D21B1-33AD-4785-974F-EB00FF471652}"/>
                </a:ext>
              </a:extLst>
            </p:cNvPr>
            <p:cNvCxnSpPr/>
            <p:nvPr/>
          </p:nvCxnSpPr>
          <p:spPr>
            <a:xfrm>
              <a:off x="1902413" y="1983916"/>
              <a:ext cx="1443159" cy="0"/>
            </a:xfrm>
            <a:prstGeom prst="line">
              <a:avLst/>
            </a:prstGeom>
            <a:noFill/>
            <a:ln w="19050" cap="flat" cmpd="sng" algn="ctr">
              <a:solidFill>
                <a:srgbClr val="EE9524"/>
              </a:solidFill>
              <a:prstDash val="solid"/>
              <a:miter lim="800000"/>
            </a:ln>
            <a:effectLst/>
          </p:spPr>
        </p:cxnSp>
      </p:grpSp>
      <p:grpSp>
        <p:nvGrpSpPr>
          <p:cNvPr id="227" name="Group 5">
            <a:extLst>
              <a:ext uri="{FF2B5EF4-FFF2-40B4-BE49-F238E27FC236}">
                <a16:creationId xmlns:a16="http://schemas.microsoft.com/office/drawing/2014/main" id="{6F628DB7-23D6-4364-A8C8-44D89BA1A8F4}"/>
              </a:ext>
            </a:extLst>
          </p:cNvPr>
          <p:cNvGrpSpPr/>
          <p:nvPr/>
        </p:nvGrpSpPr>
        <p:grpSpPr>
          <a:xfrm>
            <a:off x="4497418" y="1422664"/>
            <a:ext cx="1590961" cy="2067913"/>
            <a:chOff x="6178822" y="1987562"/>
            <a:chExt cx="1590961" cy="2067913"/>
          </a:xfrm>
        </p:grpSpPr>
        <p:sp>
          <p:nvSpPr>
            <p:cNvPr id="228" name="Arc 83">
              <a:extLst>
                <a:ext uri="{FF2B5EF4-FFF2-40B4-BE49-F238E27FC236}">
                  <a16:creationId xmlns:a16="http://schemas.microsoft.com/office/drawing/2014/main" id="{37D585DC-66B4-4211-B226-E23D83693480}"/>
                </a:ext>
              </a:extLst>
            </p:cNvPr>
            <p:cNvSpPr/>
            <p:nvPr/>
          </p:nvSpPr>
          <p:spPr>
            <a:xfrm rot="5400000">
              <a:off x="6552607" y="2704971"/>
              <a:ext cx="841723" cy="872216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9" name="Oval 84">
              <a:extLst>
                <a:ext uri="{FF2B5EF4-FFF2-40B4-BE49-F238E27FC236}">
                  <a16:creationId xmlns:a16="http://schemas.microsoft.com/office/drawing/2014/main" id="{EF460EB9-6C88-4D66-A93B-03CDB516658D}"/>
                </a:ext>
              </a:extLst>
            </p:cNvPr>
            <p:cNvSpPr/>
            <p:nvPr/>
          </p:nvSpPr>
          <p:spPr>
            <a:xfrm>
              <a:off x="6883083" y="3053855"/>
              <a:ext cx="180770" cy="174450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0" name="Circle: Hollow 85">
              <a:extLst>
                <a:ext uri="{FF2B5EF4-FFF2-40B4-BE49-F238E27FC236}">
                  <a16:creationId xmlns:a16="http://schemas.microsoft.com/office/drawing/2014/main" id="{90084CBF-F110-44D8-A20F-17006B3C3F7F}"/>
                </a:ext>
              </a:extLst>
            </p:cNvPr>
            <p:cNvSpPr/>
            <p:nvPr/>
          </p:nvSpPr>
          <p:spPr>
            <a:xfrm>
              <a:off x="6770101" y="2944822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1" name="Circle: Hollow 86">
              <a:extLst>
                <a:ext uri="{FF2B5EF4-FFF2-40B4-BE49-F238E27FC236}">
                  <a16:creationId xmlns:a16="http://schemas.microsoft.com/office/drawing/2014/main" id="{14F2D220-0264-4210-9B6F-E2840D16870B}"/>
                </a:ext>
              </a:extLst>
            </p:cNvPr>
            <p:cNvSpPr/>
            <p:nvPr/>
          </p:nvSpPr>
          <p:spPr>
            <a:xfrm>
              <a:off x="6644016" y="2823145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32" name="Straight Connector 87">
              <a:extLst>
                <a:ext uri="{FF2B5EF4-FFF2-40B4-BE49-F238E27FC236}">
                  <a16:creationId xmlns:a16="http://schemas.microsoft.com/office/drawing/2014/main" id="{CEE89D55-5B70-4E5C-BD15-4594ECB5BC1E}"/>
                </a:ext>
              </a:extLst>
            </p:cNvPr>
            <p:cNvCxnSpPr/>
            <p:nvPr/>
          </p:nvCxnSpPr>
          <p:spPr>
            <a:xfrm flipV="1">
              <a:off x="6973469" y="2465273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1C7CBB"/>
              </a:solidFill>
              <a:prstDash val="solid"/>
              <a:miter lim="800000"/>
            </a:ln>
            <a:effectLst/>
          </p:spPr>
        </p:cxnSp>
        <p:sp>
          <p:nvSpPr>
            <p:cNvPr id="233" name="Oval 88">
              <a:extLst>
                <a:ext uri="{FF2B5EF4-FFF2-40B4-BE49-F238E27FC236}">
                  <a16:creationId xmlns:a16="http://schemas.microsoft.com/office/drawing/2014/main" id="{9EBD7E5D-F313-4CFB-99D6-4824B6D88CDF}"/>
                </a:ext>
              </a:extLst>
            </p:cNvPr>
            <p:cNvSpPr/>
            <p:nvPr/>
          </p:nvSpPr>
          <p:spPr>
            <a:xfrm>
              <a:off x="6915565" y="2361949"/>
              <a:ext cx="117895" cy="113773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4" name="TextBox 89">
              <a:extLst>
                <a:ext uri="{FF2B5EF4-FFF2-40B4-BE49-F238E27FC236}">
                  <a16:creationId xmlns:a16="http://schemas.microsoft.com/office/drawing/2014/main" id="{F9DBD2DE-9716-4DE3-A568-8955B8557E9A}"/>
                </a:ext>
              </a:extLst>
            </p:cNvPr>
            <p:cNvSpPr txBox="1"/>
            <p:nvPr/>
          </p:nvSpPr>
          <p:spPr>
            <a:xfrm>
              <a:off x="6254475" y="3532255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7CBB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</a:p>
          </p:txBody>
        </p:sp>
        <p:sp>
          <p:nvSpPr>
            <p:cNvPr id="235" name="TextBox 90">
              <a:extLst>
                <a:ext uri="{FF2B5EF4-FFF2-40B4-BE49-F238E27FC236}">
                  <a16:creationId xmlns:a16="http://schemas.microsoft.com/office/drawing/2014/main" id="{6EF720A7-4FB8-4AF8-8AFC-220556CD0DF5}"/>
                </a:ext>
              </a:extLst>
            </p:cNvPr>
            <p:cNvSpPr txBox="1"/>
            <p:nvPr/>
          </p:nvSpPr>
          <p:spPr>
            <a:xfrm>
              <a:off x="6178822" y="2005231"/>
              <a:ext cx="1590961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Foxconn WW IC Design Service Center</a:t>
              </a:r>
            </a:p>
          </p:txBody>
        </p:sp>
        <p:cxnSp>
          <p:nvCxnSpPr>
            <p:cNvPr id="236" name="Straight Connector 93">
              <a:extLst>
                <a:ext uri="{FF2B5EF4-FFF2-40B4-BE49-F238E27FC236}">
                  <a16:creationId xmlns:a16="http://schemas.microsoft.com/office/drawing/2014/main" id="{36A236E7-05E5-4F27-B8E0-B38213AC07C2}"/>
                </a:ext>
              </a:extLst>
            </p:cNvPr>
            <p:cNvCxnSpPr/>
            <p:nvPr/>
          </p:nvCxnSpPr>
          <p:spPr>
            <a:xfrm>
              <a:off x="6253404" y="1987562"/>
              <a:ext cx="1439060" cy="0"/>
            </a:xfrm>
            <a:prstGeom prst="line">
              <a:avLst/>
            </a:prstGeom>
            <a:noFill/>
            <a:ln w="19050" cap="flat" cmpd="sng" algn="ctr">
              <a:solidFill>
                <a:srgbClr val="1C7CBB"/>
              </a:solidFill>
              <a:prstDash val="solid"/>
              <a:miter lim="800000"/>
            </a:ln>
            <a:effectLst/>
          </p:spPr>
        </p:cxnSp>
      </p:grpSp>
      <p:grpSp>
        <p:nvGrpSpPr>
          <p:cNvPr id="237" name="Group 9">
            <a:extLst>
              <a:ext uri="{FF2B5EF4-FFF2-40B4-BE49-F238E27FC236}">
                <a16:creationId xmlns:a16="http://schemas.microsoft.com/office/drawing/2014/main" id="{52AADE58-0A46-4967-BB84-FBB172F74EED}"/>
              </a:ext>
            </a:extLst>
          </p:cNvPr>
          <p:cNvGrpSpPr/>
          <p:nvPr/>
        </p:nvGrpSpPr>
        <p:grpSpPr>
          <a:xfrm>
            <a:off x="116216" y="1530684"/>
            <a:ext cx="1720125" cy="2233051"/>
            <a:chOff x="1539096" y="1942587"/>
            <a:chExt cx="1720125" cy="2233051"/>
          </a:xfrm>
        </p:grpSpPr>
        <p:sp>
          <p:nvSpPr>
            <p:cNvPr id="246" name="TextBox 55">
              <a:extLst>
                <a:ext uri="{FF2B5EF4-FFF2-40B4-BE49-F238E27FC236}">
                  <a16:creationId xmlns:a16="http://schemas.microsoft.com/office/drawing/2014/main" id="{1F1623DC-669A-45DB-83D0-F09A492FBD83}"/>
                </a:ext>
              </a:extLst>
            </p:cNvPr>
            <p:cNvSpPr txBox="1"/>
            <p:nvPr/>
          </p:nvSpPr>
          <p:spPr>
            <a:xfrm>
              <a:off x="1539096" y="3775528"/>
              <a:ext cx="17201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WW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000" b="1" baseline="30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RTL-to-Silicon Design Service Company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8" name="Arc 42">
              <a:extLst>
                <a:ext uri="{FF2B5EF4-FFF2-40B4-BE49-F238E27FC236}">
                  <a16:creationId xmlns:a16="http://schemas.microsoft.com/office/drawing/2014/main" id="{979E6185-B48B-4EEC-9C5B-FE67DCB61253}"/>
                </a:ext>
              </a:extLst>
            </p:cNvPr>
            <p:cNvSpPr/>
            <p:nvPr/>
          </p:nvSpPr>
          <p:spPr>
            <a:xfrm>
              <a:off x="1936676" y="2522845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Oval 44">
              <a:extLst>
                <a:ext uri="{FF2B5EF4-FFF2-40B4-BE49-F238E27FC236}">
                  <a16:creationId xmlns:a16="http://schemas.microsoft.com/office/drawing/2014/main" id="{F8F9F7B3-5760-4891-9C3D-D81E19B2EEB8}"/>
                </a:ext>
              </a:extLst>
            </p:cNvPr>
            <p:cNvSpPr/>
            <p:nvPr/>
          </p:nvSpPr>
          <p:spPr>
            <a:xfrm>
              <a:off x="2301007" y="2887176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0" name="Circle: Hollow 45">
              <a:extLst>
                <a:ext uri="{FF2B5EF4-FFF2-40B4-BE49-F238E27FC236}">
                  <a16:creationId xmlns:a16="http://schemas.microsoft.com/office/drawing/2014/main" id="{F91C070E-020D-4339-B47E-46166330DDA1}"/>
                </a:ext>
              </a:extLst>
            </p:cNvPr>
            <p:cNvSpPr/>
            <p:nvPr/>
          </p:nvSpPr>
          <p:spPr>
            <a:xfrm>
              <a:off x="2181944" y="2768113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1" name="Circle: Hollow 46">
              <a:extLst>
                <a:ext uri="{FF2B5EF4-FFF2-40B4-BE49-F238E27FC236}">
                  <a16:creationId xmlns:a16="http://schemas.microsoft.com/office/drawing/2014/main" id="{609A12B9-8B20-43EB-B05C-6B1F03EA9682}"/>
                </a:ext>
              </a:extLst>
            </p:cNvPr>
            <p:cNvSpPr/>
            <p:nvPr/>
          </p:nvSpPr>
          <p:spPr>
            <a:xfrm>
              <a:off x="2049072" y="2635241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42" name="Straight Connector 47">
              <a:extLst>
                <a:ext uri="{FF2B5EF4-FFF2-40B4-BE49-F238E27FC236}">
                  <a16:creationId xmlns:a16="http://schemas.microsoft.com/office/drawing/2014/main" id="{8097D2E3-F0AF-44C5-80C1-CA07FE75E039}"/>
                </a:ext>
              </a:extLst>
            </p:cNvPr>
            <p:cNvCxnSpPr/>
            <p:nvPr/>
          </p:nvCxnSpPr>
          <p:spPr>
            <a:xfrm flipV="1">
              <a:off x="2396257" y="3329613"/>
              <a:ext cx="0" cy="36000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48">
              <a:extLst>
                <a:ext uri="{FF2B5EF4-FFF2-40B4-BE49-F238E27FC236}">
                  <a16:creationId xmlns:a16="http://schemas.microsoft.com/office/drawing/2014/main" id="{DDFF9993-B3E6-4B4F-B10C-B17FF37E58C5}"/>
                </a:ext>
              </a:extLst>
            </p:cNvPr>
            <p:cNvSpPr/>
            <p:nvPr/>
          </p:nvSpPr>
          <p:spPr>
            <a:xfrm>
              <a:off x="2334137" y="3642840"/>
              <a:ext cx="124240" cy="12424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4" name="TextBox 51">
              <a:extLst>
                <a:ext uri="{FF2B5EF4-FFF2-40B4-BE49-F238E27FC236}">
                  <a16:creationId xmlns:a16="http://schemas.microsoft.com/office/drawing/2014/main" id="{097DD080-8307-45B1-A92A-D850F657C78B}"/>
                </a:ext>
              </a:extLst>
            </p:cNvPr>
            <p:cNvSpPr txBox="1"/>
            <p:nvPr/>
          </p:nvSpPr>
          <p:spPr>
            <a:xfrm>
              <a:off x="1638564" y="1942587"/>
              <a:ext cx="1515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3A1A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2001</a:t>
              </a:r>
            </a:p>
          </p:txBody>
        </p:sp>
        <p:cxnSp>
          <p:nvCxnSpPr>
            <p:cNvPr id="245" name="Straight Connector 54">
              <a:extLst>
                <a:ext uri="{FF2B5EF4-FFF2-40B4-BE49-F238E27FC236}">
                  <a16:creationId xmlns:a16="http://schemas.microsoft.com/office/drawing/2014/main" id="{90533112-41AC-49DD-84D4-51861C361575}"/>
                </a:ext>
              </a:extLst>
            </p:cNvPr>
            <p:cNvCxnSpPr/>
            <p:nvPr/>
          </p:nvCxnSpPr>
          <p:spPr>
            <a:xfrm>
              <a:off x="1674550" y="4133326"/>
              <a:ext cx="1440000" cy="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7453655" y="1420192"/>
            <a:ext cx="1441036" cy="2069784"/>
            <a:chOff x="9659962" y="1646695"/>
            <a:chExt cx="1441036" cy="2069784"/>
          </a:xfrm>
        </p:grpSpPr>
        <p:sp>
          <p:nvSpPr>
            <p:cNvPr id="247" name="文字方塊 246"/>
            <p:cNvSpPr txBox="1"/>
            <p:nvPr/>
          </p:nvSpPr>
          <p:spPr>
            <a:xfrm>
              <a:off x="9659962" y="1667538"/>
              <a:ext cx="14410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lvl="0" algn="ctr">
                <a:defRPr kumimoji="0" sz="1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微軟正黑體" panose="020B0604030504040204" charset="-120"/>
                  <a:ea typeface="微軟正黑體" panose="020B0604030504040204" charset="-120"/>
                </a:defRPr>
              </a:lvl1pPr>
            </a:lstStyle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GF Platinum Channel Partner</a:t>
              </a:r>
            </a:p>
          </p:txBody>
        </p:sp>
        <p:grpSp>
          <p:nvGrpSpPr>
            <p:cNvPr id="248" name="Group 5">
              <a:extLst>
                <a:ext uri="{FF2B5EF4-FFF2-40B4-BE49-F238E27FC236}">
                  <a16:creationId xmlns:a16="http://schemas.microsoft.com/office/drawing/2014/main" id="{6F628DB7-23D6-4364-A8C8-44D89BA1A8F4}"/>
                </a:ext>
              </a:extLst>
            </p:cNvPr>
            <p:cNvGrpSpPr/>
            <p:nvPr/>
          </p:nvGrpSpPr>
          <p:grpSpPr>
            <a:xfrm>
              <a:off x="9660480" y="1646695"/>
              <a:ext cx="1440000" cy="2069784"/>
              <a:chOff x="6253911" y="1980136"/>
              <a:chExt cx="1440000" cy="2069784"/>
            </a:xfrm>
          </p:grpSpPr>
          <p:sp>
            <p:nvSpPr>
              <p:cNvPr id="249" name="Arc 83">
                <a:extLst>
                  <a:ext uri="{FF2B5EF4-FFF2-40B4-BE49-F238E27FC236}">
                    <a16:creationId xmlns:a16="http://schemas.microsoft.com/office/drawing/2014/main" id="{37D585DC-66B4-4211-B226-E23D83693480}"/>
                  </a:ext>
                </a:extLst>
              </p:cNvPr>
              <p:cNvSpPr/>
              <p:nvPr/>
            </p:nvSpPr>
            <p:spPr>
              <a:xfrm rot="5400000">
                <a:off x="6553050" y="2697828"/>
                <a:ext cx="841723" cy="872216"/>
              </a:xfrm>
              <a:prstGeom prst="arc">
                <a:avLst>
                  <a:gd name="adj1" fmla="val 5420354"/>
                  <a:gd name="adj2" fmla="val 10853341"/>
                </a:avLst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0" name="Oval 84">
                <a:extLst>
                  <a:ext uri="{FF2B5EF4-FFF2-40B4-BE49-F238E27FC236}">
                    <a16:creationId xmlns:a16="http://schemas.microsoft.com/office/drawing/2014/main" id="{EF460EB9-6C88-4D66-A93B-03CDB516658D}"/>
                  </a:ext>
                </a:extLst>
              </p:cNvPr>
              <p:cNvSpPr/>
              <p:nvPr/>
            </p:nvSpPr>
            <p:spPr>
              <a:xfrm>
                <a:off x="6883526" y="3046712"/>
                <a:ext cx="180770" cy="174450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1" name="Circle: Hollow 85">
                <a:extLst>
                  <a:ext uri="{FF2B5EF4-FFF2-40B4-BE49-F238E27FC236}">
                    <a16:creationId xmlns:a16="http://schemas.microsoft.com/office/drawing/2014/main" id="{90084CBF-F110-44D8-A20F-17006B3C3F7F}"/>
                  </a:ext>
                </a:extLst>
              </p:cNvPr>
              <p:cNvSpPr/>
              <p:nvPr/>
            </p:nvSpPr>
            <p:spPr>
              <a:xfrm>
                <a:off x="6770544" y="2937679"/>
                <a:ext cx="406734" cy="392514"/>
              </a:xfrm>
              <a:prstGeom prst="donut">
                <a:avLst>
                  <a:gd name="adj" fmla="val 5281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2" name="Circle: Hollow 86">
                <a:extLst>
                  <a:ext uri="{FF2B5EF4-FFF2-40B4-BE49-F238E27FC236}">
                    <a16:creationId xmlns:a16="http://schemas.microsoft.com/office/drawing/2014/main" id="{14F2D220-0264-4210-9B6F-E2840D16870B}"/>
                  </a:ext>
                </a:extLst>
              </p:cNvPr>
              <p:cNvSpPr/>
              <p:nvPr/>
            </p:nvSpPr>
            <p:spPr>
              <a:xfrm>
                <a:off x="6644458" y="2816002"/>
                <a:ext cx="658906" cy="635869"/>
              </a:xfrm>
              <a:prstGeom prst="donut">
                <a:avLst>
                  <a:gd name="adj" fmla="val 2879"/>
                </a:avLst>
              </a:prstGeom>
              <a:solidFill>
                <a:sysClr val="window" lastClr="FFFFFF">
                  <a:lumMod val="6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253" name="Straight Connector 87">
                <a:extLst>
                  <a:ext uri="{FF2B5EF4-FFF2-40B4-BE49-F238E27FC236}">
                    <a16:creationId xmlns:a16="http://schemas.microsoft.com/office/drawing/2014/main" id="{CEE89D55-5B70-4E5C-BD15-4594ECB5BC1E}"/>
                  </a:ext>
                </a:extLst>
              </p:cNvPr>
              <p:cNvCxnSpPr/>
              <p:nvPr/>
            </p:nvCxnSpPr>
            <p:spPr>
              <a:xfrm flipV="1">
                <a:off x="6971530" y="2460319"/>
                <a:ext cx="0" cy="36257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</p:cxnSp>
          <p:sp>
            <p:nvSpPr>
              <p:cNvPr id="254" name="Oval 88">
                <a:extLst>
                  <a:ext uri="{FF2B5EF4-FFF2-40B4-BE49-F238E27FC236}">
                    <a16:creationId xmlns:a16="http://schemas.microsoft.com/office/drawing/2014/main" id="{9EBD7E5D-F313-4CFB-99D6-4824B6D88CDF}"/>
                  </a:ext>
                </a:extLst>
              </p:cNvPr>
              <p:cNvSpPr/>
              <p:nvPr/>
            </p:nvSpPr>
            <p:spPr>
              <a:xfrm>
                <a:off x="6914964" y="2357191"/>
                <a:ext cx="117895" cy="113773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5" name="TextBox 89">
                <a:extLst>
                  <a:ext uri="{FF2B5EF4-FFF2-40B4-BE49-F238E27FC236}">
                    <a16:creationId xmlns:a16="http://schemas.microsoft.com/office/drawing/2014/main" id="{F9DBD2DE-9716-4DE3-A568-8955B8557E9A}"/>
                  </a:ext>
                </a:extLst>
              </p:cNvPr>
              <p:cNvSpPr txBox="1"/>
              <p:nvPr/>
            </p:nvSpPr>
            <p:spPr>
              <a:xfrm>
                <a:off x="6254917" y="3526700"/>
                <a:ext cx="14379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2022</a:t>
                </a:r>
              </a:p>
            </p:txBody>
          </p:sp>
          <p:cxnSp>
            <p:nvCxnSpPr>
              <p:cNvPr id="256" name="Straight Connector 93">
                <a:extLst>
                  <a:ext uri="{FF2B5EF4-FFF2-40B4-BE49-F238E27FC236}">
                    <a16:creationId xmlns:a16="http://schemas.microsoft.com/office/drawing/2014/main" id="{36A236E7-05E5-4F27-B8E0-B38213AC07C2}"/>
                  </a:ext>
                </a:extLst>
              </p:cNvPr>
              <p:cNvCxnSpPr/>
              <p:nvPr/>
            </p:nvCxnSpPr>
            <p:spPr>
              <a:xfrm>
                <a:off x="6253911" y="1980136"/>
                <a:ext cx="14400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258" name="Straight Connector 91">
            <a:extLst>
              <a:ext uri="{FF2B5EF4-FFF2-40B4-BE49-F238E27FC236}">
                <a16:creationId xmlns:a16="http://schemas.microsoft.com/office/drawing/2014/main" id="{65CBEDE8-F434-4D32-91C6-05429D4EDA96}"/>
              </a:ext>
            </a:extLst>
          </p:cNvPr>
          <p:cNvCxnSpPr/>
          <p:nvPr/>
        </p:nvCxnSpPr>
        <p:spPr>
          <a:xfrm>
            <a:off x="6011060" y="3721927"/>
            <a:ext cx="1441417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6" name="標題 1">
            <a:extLst>
              <a:ext uri="{FF2B5EF4-FFF2-40B4-BE49-F238E27FC236}">
                <a16:creationId xmlns:a16="http://schemas.microsoft.com/office/drawing/2014/main" id="{D5681549-40DD-8D69-E77A-C3E4D66AE46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Milestones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322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98007"/>
              </p:ext>
            </p:extLst>
          </p:nvPr>
        </p:nvGraphicFramePr>
        <p:xfrm>
          <a:off x="3117626" y="2566840"/>
          <a:ext cx="3312387" cy="177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90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0997">
                  <a:extLst>
                    <a:ext uri="{9D8B030D-6E8A-4147-A177-3AD203B41FA5}">
                      <a16:colId xmlns:a16="http://schemas.microsoft.com/office/drawing/2014/main" val="2542350153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Has ANC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Support Hig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 Pressure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Our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Own Rnd, Supports Customization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Different Sensor Types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+ Different ASI Types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8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65" y="1232994"/>
            <a:ext cx="1667864" cy="8778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55838466-55B2-8D8E-40EC-D589E5F84A40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95E7DC0-1777-DC33-DD44-E209F87CD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6C9D17B-D7B0-5000-C229-907C2CACC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2" name="Picture 2" descr="Automotive Solutions | Efinix, Inc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What Is Difference Between ISO 9001 and IATF 1694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Apple CarPlay not working for users after iOS 14.6, workarounds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26A17EE-9DFF-7CF1-54C5-3540C80278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6A68F447-0A2B-AC18-C774-6995FEB595FC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47" name="文字方塊 15"/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4B2D633-32E2-D053-DED4-290BFE07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6771F4A-BDD8-F0F0-300C-9E80D6DD5EED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DDFCF99-221D-77B5-8278-EECC8B98CF0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B22EBCC-B314-9BEA-72CE-3AD99C30B5D7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B334B96-7792-9EE6-9899-259A75495255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C4137CB-C943-B497-2105-451A57758F0B}"/>
              </a:ext>
            </a:extLst>
          </p:cNvPr>
          <p:cNvGrpSpPr/>
          <p:nvPr/>
        </p:nvGrpSpPr>
        <p:grpSpPr>
          <a:xfrm>
            <a:off x="3338730" y="1082769"/>
            <a:ext cx="5164927" cy="1057825"/>
            <a:chOff x="3339892" y="1046842"/>
            <a:chExt cx="5681421" cy="1163608"/>
          </a:xfrm>
        </p:grpSpPr>
        <p:pic>
          <p:nvPicPr>
            <p:cNvPr id="29" name="圖片 14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9892" y="1120513"/>
              <a:ext cx="889160" cy="684923"/>
            </a:xfrm>
            <a:prstGeom prst="rect">
              <a:avLst/>
            </a:prstGeom>
          </p:spPr>
        </p:pic>
        <p:pic>
          <p:nvPicPr>
            <p:cNvPr id="30" name="圖片 14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034" y="1046842"/>
              <a:ext cx="740776" cy="748132"/>
            </a:xfrm>
            <a:prstGeom prst="rect">
              <a:avLst/>
            </a:prstGeom>
          </p:spPr>
        </p:pic>
        <p:pic>
          <p:nvPicPr>
            <p:cNvPr id="32" name="圖片 2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8" y="1071594"/>
              <a:ext cx="861300" cy="657185"/>
            </a:xfrm>
            <a:prstGeom prst="rect">
              <a:avLst/>
            </a:prstGeom>
          </p:spPr>
        </p:pic>
        <p:sp>
          <p:nvSpPr>
            <p:cNvPr id="35" name="文字方塊 2"/>
            <p:cNvSpPr txBox="1">
              <a:spLocks noChangeArrowheads="1"/>
            </p:cNvSpPr>
            <p:nvPr/>
          </p:nvSpPr>
          <p:spPr bwMode="auto">
            <a:xfrm>
              <a:off x="3354646" y="1812393"/>
              <a:ext cx="843500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Mobile Phone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36" name="文字方塊 2"/>
            <p:cNvSpPr txBox="1">
              <a:spLocks noChangeArrowheads="1"/>
            </p:cNvSpPr>
            <p:nvPr/>
          </p:nvSpPr>
          <p:spPr bwMode="auto">
            <a:xfrm>
              <a:off x="4513486" y="1819023"/>
              <a:ext cx="69602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Notebooks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0" name="文字方塊 2"/>
            <p:cNvSpPr txBox="1">
              <a:spLocks noChangeArrowheads="1"/>
            </p:cNvSpPr>
            <p:nvPr/>
          </p:nvSpPr>
          <p:spPr bwMode="auto">
            <a:xfrm>
              <a:off x="5472180" y="1812392"/>
              <a:ext cx="846706" cy="39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Headphones /</a:t>
              </a:r>
            </a:p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TWS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1" name="文字方塊 2"/>
            <p:cNvSpPr txBox="1">
              <a:spLocks noChangeArrowheads="1"/>
            </p:cNvSpPr>
            <p:nvPr/>
          </p:nvSpPr>
          <p:spPr bwMode="auto">
            <a:xfrm>
              <a:off x="6689301" y="1819023"/>
              <a:ext cx="30649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TV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2" name="文字方塊 2"/>
            <p:cNvSpPr txBox="1">
              <a:spLocks noChangeArrowheads="1"/>
            </p:cNvSpPr>
            <p:nvPr/>
          </p:nvSpPr>
          <p:spPr bwMode="auto">
            <a:xfrm>
              <a:off x="7405294" y="1812392"/>
              <a:ext cx="562975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Security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4" name="文字方塊 2"/>
            <p:cNvSpPr txBox="1">
              <a:spLocks noChangeArrowheads="1"/>
            </p:cNvSpPr>
            <p:nvPr/>
          </p:nvSpPr>
          <p:spPr bwMode="auto">
            <a:xfrm>
              <a:off x="8259566" y="1815994"/>
              <a:ext cx="761747" cy="21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Automotive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2" name="圖片 14">
              <a:extLst>
                <a:ext uri="{FF2B5EF4-FFF2-40B4-BE49-F238E27FC236}">
                  <a16:creationId xmlns:a16="http://schemas.microsoft.com/office/drawing/2014/main" id="{2B57141D-5B90-2DCE-1A53-56B5457CC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60"/>
            <a:stretch/>
          </p:blipFill>
          <p:spPr>
            <a:xfrm>
              <a:off x="4468272" y="1099311"/>
              <a:ext cx="799300" cy="684923"/>
            </a:xfrm>
            <a:prstGeom prst="rect">
              <a:avLst/>
            </a:prstGeom>
          </p:spPr>
        </p:pic>
        <p:pic>
          <p:nvPicPr>
            <p:cNvPr id="23" name="圖片 2">
              <a:extLst>
                <a:ext uri="{FF2B5EF4-FFF2-40B4-BE49-F238E27FC236}">
                  <a16:creationId xmlns:a16="http://schemas.microsoft.com/office/drawing/2014/main" id="{71BFE111-B188-8EB7-EC70-57572E97A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22"/>
            <a:stretch/>
          </p:blipFill>
          <p:spPr>
            <a:xfrm>
              <a:off x="7411337" y="1094904"/>
              <a:ext cx="623455" cy="657185"/>
            </a:xfrm>
            <a:prstGeom prst="rect">
              <a:avLst/>
            </a:prstGeom>
          </p:spPr>
        </p:pic>
        <p:pic>
          <p:nvPicPr>
            <p:cNvPr id="24" name="圖片 2">
              <a:extLst>
                <a:ext uri="{FF2B5EF4-FFF2-40B4-BE49-F238E27FC236}">
                  <a16:creationId xmlns:a16="http://schemas.microsoft.com/office/drawing/2014/main" id="{03F3CB64-5E06-E80B-AB72-A7776012B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7"/>
            <a:stretch/>
          </p:blipFill>
          <p:spPr>
            <a:xfrm>
              <a:off x="8291599" y="1094904"/>
              <a:ext cx="623455" cy="657185"/>
            </a:xfrm>
            <a:prstGeom prst="rect">
              <a:avLst/>
            </a:prstGeom>
          </p:spPr>
        </p:pic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AB45C09A-28E0-FD57-0C8F-B08A0EB8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155" y="2576399"/>
            <a:ext cx="836735" cy="8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6">
            <a:extLst>
              <a:ext uri="{FF2B5EF4-FFF2-40B4-BE49-F238E27FC236}">
                <a16:creationId xmlns:a16="http://schemas.microsoft.com/office/drawing/2014/main" id="{066FCDB5-970B-CD6E-4195-F6FA4195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523" y="2570074"/>
            <a:ext cx="1135346" cy="8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4873205-21DE-660B-DE6C-E028719BE320}"/>
              </a:ext>
            </a:extLst>
          </p:cNvPr>
          <p:cNvSpPr txBox="1"/>
          <p:nvPr/>
        </p:nvSpPr>
        <p:spPr>
          <a:xfrm>
            <a:off x="6527745" y="3547676"/>
            <a:ext cx="2180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100" dirty="0">
                <a:effectLst/>
                <a:latin typeface="MicrosoftJhengHeiBold"/>
              </a:rPr>
              <a:t>flat frequency response </a:t>
            </a:r>
            <a:r>
              <a:rPr lang="en" altLang="zh-TW" sz="1100" dirty="0">
                <a:effectLst/>
                <a:latin typeface="Wingdings" pitchFamily="2" charset="2"/>
              </a:rPr>
              <a:t> </a:t>
            </a:r>
            <a:br>
              <a:rPr lang="en" altLang="zh-TW" sz="1100" dirty="0">
                <a:effectLst/>
                <a:latin typeface="Wingdings" pitchFamily="2" charset="2"/>
              </a:rPr>
            </a:b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ANC headset</a:t>
            </a:r>
            <a:r>
              <a:rPr lang="zh-TW" altLang="en" sz="1100" dirty="0">
                <a:solidFill>
                  <a:srgbClr val="BF0000"/>
                </a:solidFill>
                <a:effectLst/>
                <a:latin typeface="MicrosoftJhengHeiBold"/>
              </a:rPr>
              <a:t>、</a:t>
            </a: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speech recognition </a:t>
            </a:r>
            <a:endParaRPr lang="en" altLang="zh-TW" sz="1200" dirty="0">
              <a:effectLst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CB02FE-571D-300A-326E-0C9397D6F271}"/>
              </a:ext>
            </a:extLst>
          </p:cNvPr>
          <p:cNvSpPr txBox="1"/>
          <p:nvPr/>
        </p:nvSpPr>
        <p:spPr>
          <a:xfrm>
            <a:off x="3116384" y="670546"/>
            <a:ext cx="544976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0FD5821-B80B-0FA9-7B0F-96C36E40F7FD}"/>
              </a:ext>
            </a:extLst>
          </p:cNvPr>
          <p:cNvSpPr txBox="1"/>
          <p:nvPr/>
        </p:nvSpPr>
        <p:spPr>
          <a:xfrm>
            <a:off x="3116384" y="2272924"/>
            <a:ext cx="55313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18295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915"/>
          <a:stretch/>
        </p:blipFill>
        <p:spPr>
          <a:xfrm>
            <a:off x="952599" y="1160808"/>
            <a:ext cx="1220959" cy="684424"/>
          </a:xfrm>
          <a:prstGeom prst="rect">
            <a:avLst/>
          </a:prstGeom>
        </p:spPr>
      </p:pic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EB6549F0-8903-7928-8A24-317436CEA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76537"/>
              </p:ext>
            </p:extLst>
          </p:nvPr>
        </p:nvGraphicFramePr>
        <p:xfrm>
          <a:off x="3121285" y="2916218"/>
          <a:ext cx="5589859" cy="166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97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8385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Port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A/D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SNR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Senitivity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-26±1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dBFS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Package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4.00 x 3.00 x 1.00mm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3SM227KMT1KA-P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7" name="Picture 4">
            <a:extLst>
              <a:ext uri="{FF2B5EF4-FFF2-40B4-BE49-F238E27FC236}">
                <a16:creationId xmlns:a16="http://schemas.microsoft.com/office/drawing/2014/main" id="{B4674B25-67BA-AD68-38D2-77B58B5A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8030" y="542455"/>
            <a:ext cx="3555782" cy="22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8" name="群組 4">
            <a:extLst>
              <a:ext uri="{FF2B5EF4-FFF2-40B4-BE49-F238E27FC236}">
                <a16:creationId xmlns:a16="http://schemas.microsoft.com/office/drawing/2014/main" id="{6F9DA8FE-1B61-03F7-503A-E2A5687D6562}"/>
              </a:ext>
            </a:extLst>
          </p:cNvPr>
          <p:cNvGrpSpPr>
            <a:grpSpLocks/>
          </p:cNvGrpSpPr>
          <p:nvPr/>
        </p:nvGrpSpPr>
        <p:grpSpPr bwMode="auto">
          <a:xfrm>
            <a:off x="3233622" y="1088247"/>
            <a:ext cx="2063500" cy="1190836"/>
            <a:chOff x="1338263" y="896937"/>
            <a:chExt cx="6096000" cy="4067175"/>
          </a:xfrm>
        </p:grpSpPr>
        <p:pic>
          <p:nvPicPr>
            <p:cNvPr id="39" name="Picture 2" descr="「車載 icon」的圖片搜尋結果">
              <a:extLst>
                <a:ext uri="{FF2B5EF4-FFF2-40B4-BE49-F238E27FC236}">
                  <a16:creationId xmlns:a16="http://schemas.microsoft.com/office/drawing/2014/main" id="{795400AB-6C07-A50A-DE2A-1957F80D9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263" y="896937"/>
              <a:ext cx="60960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13">
              <a:extLst>
                <a:ext uri="{FF2B5EF4-FFF2-40B4-BE49-F238E27FC236}">
                  <a16:creationId xmlns:a16="http://schemas.microsoft.com/office/drawing/2014/main" id="{044C0A12-5BFD-F47D-D104-C17E87BCBE9A}"/>
                </a:ext>
              </a:extLst>
            </p:cNvPr>
            <p:cNvSpPr/>
            <p:nvPr/>
          </p:nvSpPr>
          <p:spPr>
            <a:xfrm>
              <a:off x="1447621" y="4532698"/>
              <a:ext cx="1599771" cy="4314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F5A8FA9-8DD6-5A38-8FB8-C7190D308E07}"/>
              </a:ext>
            </a:extLst>
          </p:cNvPr>
          <p:cNvSpPr txBox="1"/>
          <p:nvPr/>
        </p:nvSpPr>
        <p:spPr>
          <a:xfrm>
            <a:off x="3121286" y="670546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43C3D7D-C8B5-EE22-E3B6-300CF99CBB9B}"/>
              </a:ext>
            </a:extLst>
          </p:cNvPr>
          <p:cNvSpPr txBox="1"/>
          <p:nvPr/>
        </p:nvSpPr>
        <p:spPr>
          <a:xfrm>
            <a:off x="3121285" y="2633042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77258-E23A-56EA-401E-204323FCDCB0}"/>
              </a:ext>
            </a:extLst>
          </p:cNvPr>
          <p:cNvSpPr txBox="1"/>
          <p:nvPr/>
        </p:nvSpPr>
        <p:spPr>
          <a:xfrm>
            <a:off x="949092" y="1866897"/>
            <a:ext cx="122672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3SM227KMT1KA-P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AE31D70-90A8-B7ED-8BB4-FB1E08F6EA32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83438-292D-D30A-974E-33FCA5BA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614B282-03F0-D1D5-05B1-D9E7ACDF5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7" name="Picture 2" descr="Automotive Solutions | Efinix, Inc.">
              <a:extLst>
                <a:ext uri="{FF2B5EF4-FFF2-40B4-BE49-F238E27FC236}">
                  <a16:creationId xmlns:a16="http://schemas.microsoft.com/office/drawing/2014/main" id="{A3A87B03-A35E-9D67-C523-1EAC66F5B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What Is Difference Between ISO 9001 and IATF 16949">
              <a:extLst>
                <a:ext uri="{FF2B5EF4-FFF2-40B4-BE49-F238E27FC236}">
                  <a16:creationId xmlns:a16="http://schemas.microsoft.com/office/drawing/2014/main" id="{B09FA9F0-733F-A8A8-1D5E-4BEDC09A5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pple CarPlay not working for users after iOS 14.6, workarounds inside">
              <a:extLst>
                <a:ext uri="{FF2B5EF4-FFF2-40B4-BE49-F238E27FC236}">
                  <a16:creationId xmlns:a16="http://schemas.microsoft.com/office/drawing/2014/main" id="{8C16562C-E6A8-AE08-FFD8-9971A4F5B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F7825BC-6B72-FAAB-9AE3-CFD5E72D9E6D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11" name="文字方塊 15">
              <a:extLst>
                <a:ext uri="{FF2B5EF4-FFF2-40B4-BE49-F238E27FC236}">
                  <a16:creationId xmlns:a16="http://schemas.microsoft.com/office/drawing/2014/main" id="{350BDAFA-3C3E-F90F-69EA-9E5CA1430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0715FDC-7C92-4190-CE5F-71BC96F0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77CF581-70AA-B82E-5FD0-75BFAEFC1562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94D7E41-71DE-C53B-290F-08B024AD881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8E32FBA-C3EB-B818-2AE7-71B09606FBD3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50607B0-80A0-64D3-0A99-3CFD8B7A5E0B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D1CE9204-4F90-1DDE-6A8B-4CAD5A5B5C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1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63040"/>
              </p:ext>
            </p:extLst>
          </p:nvPr>
        </p:nvGraphicFramePr>
        <p:xfrm>
          <a:off x="1860330" y="750614"/>
          <a:ext cx="7086639" cy="34164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8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ZB1HA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3SM227KMT1KA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6" marR="35106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3SM227KMB1HA-P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Picture 2" descr="「車載 icon」的圖片搜尋結果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223" y="750614"/>
            <a:ext cx="1360447" cy="97015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3925" y="4192831"/>
            <a:ext cx="5062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AEC-Q100 is Verification specification for active components</a:t>
            </a: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AEC-Q103 is Verification specification for MEMS microphones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D938FF4-EA94-8BAC-05A5-73832966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22975"/>
              </p:ext>
            </p:extLst>
          </p:nvPr>
        </p:nvGraphicFramePr>
        <p:xfrm>
          <a:off x="1860330" y="750614"/>
          <a:ext cx="7086639" cy="36829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3SM121JZB1VB-R</a:t>
                      </a:r>
                      <a:endParaRPr kumimoji="0" lang="en-US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3SM122KZB1VD-002-R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3SM222FMT1WA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38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0.90mm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0.85mm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3SM222HMB1HA-002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6" y="1026391"/>
            <a:ext cx="893966" cy="44630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0" name="圖片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5" y="2095297"/>
            <a:ext cx="766829" cy="78377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1" name="圖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19" y="3211758"/>
            <a:ext cx="856302" cy="96280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991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13485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3SM126KZT1VA-002-R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1.05mm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3SM126KZB1VD-002-R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3SM121MZT1UA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3SM121MZB1UA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3SM121LZB1HA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65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3SM221KMT1GA-P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3SM123C4T1VA 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57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-42±1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63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0.95mm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3SM123GZB1VD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-38±1 dBV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7" name="Picture 2" descr="FDA moves to allow many Americans to buy hearing aids without a  prescription - CBS New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185" y="1006396"/>
            <a:ext cx="599597" cy="61658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96" y="1876192"/>
            <a:ext cx="850377" cy="498717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2" name="그림 6" descr="image0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50" y="2645629"/>
            <a:ext cx="984757" cy="6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4" y="3460861"/>
            <a:ext cx="496751" cy="68079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38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39977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3SM123GZB1VE-021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130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-38±1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Bottom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</a:t>
                      </a:r>
                      <a:r>
                        <a:rPr kumimoji="0" lang="zh-TW" alt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Hz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7" marR="9527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3SM121KZB1HC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931" y="1394183"/>
            <a:ext cx="378226" cy="754285"/>
          </a:xfrm>
          <a:prstGeom prst="rect">
            <a:avLst/>
          </a:prstGeom>
          <a:ln>
            <a:noFill/>
          </a:ln>
          <a:effectLst>
            <a:outerShdw blurRad="248575" dist="139700" dir="2700000" sx="96000" sy="96000" algn="tl" rotWithShape="0">
              <a:srgbClr val="333333">
                <a:alpha val="2937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742" y="2371112"/>
            <a:ext cx="946937" cy="620690"/>
          </a:xfrm>
          <a:prstGeom prst="rect">
            <a:avLst/>
          </a:prstGeom>
          <a:ln>
            <a:noFill/>
          </a:ln>
          <a:effectLst>
            <a:outerShdw blurRad="140502" dist="139700" dir="2700000" algn="tl" rotWithShape="0">
              <a:srgbClr val="333333">
                <a:alpha val="37105"/>
              </a:srgbClr>
            </a:outerShdw>
          </a:effectLst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50" y="3257538"/>
            <a:ext cx="474119" cy="70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01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14314293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30411B-8D42-9989-1B98-140EC403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14650"/>
              </p:ext>
            </p:extLst>
          </p:nvPr>
        </p:nvGraphicFramePr>
        <p:xfrm>
          <a:off x="2826034" y="2708395"/>
          <a:ext cx="5994960" cy="166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242">
                  <a:extLst>
                    <a:ext uri="{9D8B030D-6E8A-4147-A177-3AD203B41FA5}">
                      <a16:colId xmlns:a16="http://schemas.microsoft.com/office/drawing/2014/main" val="1356979607"/>
                    </a:ext>
                  </a:extLst>
                </a:gridCol>
                <a:gridCol w="856423">
                  <a:extLst>
                    <a:ext uri="{9D8B030D-6E8A-4147-A177-3AD203B41FA5}">
                      <a16:colId xmlns:a16="http://schemas.microsoft.com/office/drawing/2014/main" val="4071499575"/>
                    </a:ext>
                  </a:extLst>
                </a:gridCol>
                <a:gridCol w="1196242">
                  <a:extLst>
                    <a:ext uri="{9D8B030D-6E8A-4147-A177-3AD203B41FA5}">
                      <a16:colId xmlns:a16="http://schemas.microsoft.com/office/drawing/2014/main" val="2780278814"/>
                    </a:ext>
                  </a:extLst>
                </a:gridCol>
                <a:gridCol w="1131421">
                  <a:extLst>
                    <a:ext uri="{9D8B030D-6E8A-4147-A177-3AD203B41FA5}">
                      <a16:colId xmlns:a16="http://schemas.microsoft.com/office/drawing/2014/main" val="2484777083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3497775890"/>
                    </a:ext>
                  </a:extLst>
                </a:gridCol>
                <a:gridCol w="677674">
                  <a:extLst>
                    <a:ext uri="{9D8B030D-6E8A-4147-A177-3AD203B41FA5}">
                      <a16:colId xmlns:a16="http://schemas.microsoft.com/office/drawing/2014/main" val="1579288014"/>
                    </a:ext>
                  </a:extLst>
                </a:gridCol>
              </a:tblGrid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Number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 distance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VCSEL peak wavelength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 voltage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 type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4580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GP2AP02VT20F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10 ~ 120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3182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GP2AP03VT00F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12071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FSB-004-001AN02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6369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FSB-020-001AN06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5 ~ 200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94304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FSB-050-001AN03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5 ~ 500 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69287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939965E2-D19C-CA6E-2DE5-E40C1C64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033" y="1361007"/>
            <a:ext cx="1052983" cy="50278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D124D8-8B0B-E759-E87D-497CA611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949" y="1364804"/>
            <a:ext cx="973338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343CF51-C8DC-3EFE-4B00-099FC488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20" y="1244336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846F3B1-B3F4-146F-28CF-3F5DE420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65" y="1308215"/>
            <a:ext cx="1049723" cy="6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785102-6AD2-FFE7-4A34-909722C61537}"/>
              </a:ext>
            </a:extLst>
          </p:cNvPr>
          <p:cNvSpPr txBox="1"/>
          <p:nvPr/>
        </p:nvSpPr>
        <p:spPr>
          <a:xfrm>
            <a:off x="2758401" y="204131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3A36C3-A26F-253A-C7A1-147BC4C580F7}"/>
              </a:ext>
            </a:extLst>
          </p:cNvPr>
          <p:cNvSpPr txBox="1"/>
          <p:nvPr/>
        </p:nvSpPr>
        <p:spPr>
          <a:xfrm>
            <a:off x="4001748" y="2047235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1D48974-F694-062C-B261-05E5EDCADD5E}"/>
              </a:ext>
            </a:extLst>
          </p:cNvPr>
          <p:cNvSpPr txBox="1"/>
          <p:nvPr/>
        </p:nvSpPr>
        <p:spPr>
          <a:xfrm>
            <a:off x="5270353" y="204343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101B15-F011-9523-CAAA-E352A9193E69}"/>
              </a:ext>
            </a:extLst>
          </p:cNvPr>
          <p:cNvSpPr txBox="1"/>
          <p:nvPr/>
        </p:nvSpPr>
        <p:spPr>
          <a:xfrm>
            <a:off x="6513700" y="2068369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B5D381F-68FF-41AF-6F15-5F021A390B9A}"/>
              </a:ext>
            </a:extLst>
          </p:cNvPr>
          <p:cNvSpPr txBox="1"/>
          <p:nvPr/>
        </p:nvSpPr>
        <p:spPr>
          <a:xfrm>
            <a:off x="7772146" y="2055456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Capacity detection</a:t>
            </a:r>
            <a:endParaRPr kumimoji="1" lang="zh-TW" altLang="en-US" sz="9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F7A20A-96B9-0A19-4171-C1DE4BA692D9}"/>
              </a:ext>
            </a:extLst>
          </p:cNvPr>
          <p:cNvSpPr txBox="1"/>
          <p:nvPr/>
        </p:nvSpPr>
        <p:spPr>
          <a:xfrm>
            <a:off x="2826034" y="770275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D586F9-1C44-627C-FD7F-2DCE4C2CE7DB}"/>
              </a:ext>
            </a:extLst>
          </p:cNvPr>
          <p:cNvSpPr txBox="1"/>
          <p:nvPr/>
        </p:nvSpPr>
        <p:spPr>
          <a:xfrm>
            <a:off x="2826033" y="2427150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02A10C-B334-6B04-13CF-84AA9C41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41" y="1236467"/>
            <a:ext cx="435891" cy="4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http://www.socle-tech.com/images/sensor/Foxconn/FSTOF2002C0.png">
            <a:extLst>
              <a:ext uri="{FF2B5EF4-FFF2-40B4-BE49-F238E27FC236}">
                <a16:creationId xmlns:a16="http://schemas.microsoft.com/office/drawing/2014/main" id="{580544D0-48DC-7603-0019-42E8E9BA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54" y="1222423"/>
            <a:ext cx="444793" cy="4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hlinkClick r:id="rId10"/>
            <a:extLst>
              <a:ext uri="{FF2B5EF4-FFF2-40B4-BE49-F238E27FC236}">
                <a16:creationId xmlns:a16="http://schemas.microsoft.com/office/drawing/2014/main" id="{3847D14D-68E7-B378-8EAA-87AE3578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709" y="804236"/>
            <a:ext cx="718350" cy="1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CCB87D-5100-8F0B-6562-D4FA93C6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3336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D45CF4B-1CEA-B841-32B3-0617CE02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3336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VDE">
            <a:extLst>
              <a:ext uri="{FF2B5EF4-FFF2-40B4-BE49-F238E27FC236}">
                <a16:creationId xmlns:a16="http://schemas.microsoft.com/office/drawing/2014/main" id="{ED07F4E2-9E9F-6292-1E83-B1BAD477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2205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5867736-F2E0-CD07-DBFA-CB32DBEF14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60572"/>
            <a:ext cx="349892" cy="1859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8FBD9CB-1A25-6198-6FBE-4B708D701B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63521"/>
            <a:ext cx="325880" cy="18705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3AA2E39-FCF8-B191-421A-E12E8C2F201E}"/>
              </a:ext>
            </a:extLst>
          </p:cNvPr>
          <p:cNvSpPr/>
          <p:nvPr/>
        </p:nvSpPr>
        <p:spPr>
          <a:xfrm>
            <a:off x="902372" y="1148773"/>
            <a:ext cx="115360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99659748-E996-FD40-5870-18DE39538F82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3377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cs typeface="Calibri" panose="020F0502020204030204" pitchFamily="34" charset="0"/>
              </a:rPr>
              <a:t>Distance Sensor – </a:t>
            </a:r>
            <a:r>
              <a:rPr kumimoji="1" lang="en-US" altLang="zh-TW" dirty="0" err="1">
                <a:cs typeface="Calibri" panose="020F0502020204030204" pitchFamily="34" charset="0"/>
              </a:rPr>
              <a:t>ToF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Picture 10">
            <a:hlinkClick r:id="rId17"/>
            <a:extLst>
              <a:ext uri="{FF2B5EF4-FFF2-40B4-BE49-F238E27FC236}">
                <a16:creationId xmlns:a16="http://schemas.microsoft.com/office/drawing/2014/main" id="{BEF7A417-70FD-1BBC-EF12-01477AC1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8" y="806290"/>
            <a:ext cx="846765" cy="1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6CF5073-ABE9-EC93-A734-6648C0335D1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432" y="1340566"/>
            <a:ext cx="571877" cy="625385"/>
          </a:xfrm>
          <a:prstGeom prst="rect">
            <a:avLst/>
          </a:prstGeom>
        </p:spPr>
      </p:pic>
      <p:sp>
        <p:nvSpPr>
          <p:cNvPr id="37" name="文字方塊 15">
            <a:extLst>
              <a:ext uri="{FF2B5EF4-FFF2-40B4-BE49-F238E27FC236}">
                <a16:creationId xmlns:a16="http://schemas.microsoft.com/office/drawing/2014/main" id="{1F32D1F1-6593-4BDF-C2BD-8B082BF5D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5" y="3635543"/>
            <a:ext cx="1619445" cy="1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676" tIns="37838" rIns="75676" bIns="37838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Improved ambient light removal</a:t>
            </a:r>
          </a:p>
        </p:txBody>
      </p:sp>
      <p:pic>
        <p:nvPicPr>
          <p:cNvPr id="2052" name="Picture 4" descr="sun Icon - Free Icons">
            <a:hlinkClick r:id="rId20"/>
            <a:extLst>
              <a:ext uri="{FF2B5EF4-FFF2-40B4-BE49-F238E27FC236}">
                <a16:creationId xmlns:a16="http://schemas.microsoft.com/office/drawing/2014/main" id="{C204D655-2543-1FA2-5D1F-701D6750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3778" l="9778" r="92889">
                        <a14:foregroundMark x1="15111" y1="52889" x2="12444" y2="52889"/>
                        <a14:foregroundMark x1="24889" y1="24000" x2="24889" y2="24000"/>
                        <a14:foregroundMark x1="48889" y1="15556" x2="48889" y2="15556"/>
                        <a14:foregroundMark x1="75556" y1="25333" x2="75556" y2="25333"/>
                        <a14:foregroundMark x1="49778" y1="6667" x2="49778" y2="6667"/>
                        <a14:foregroundMark x1="84889" y1="48889" x2="84889" y2="48889"/>
                        <a14:foregroundMark x1="93333" y1="50667" x2="93333" y2="50667"/>
                        <a14:foregroundMark x1="76444" y1="73778" x2="76444" y2="73778"/>
                        <a14:foregroundMark x1="50667" y1="87556" x2="50667" y2="87556"/>
                        <a14:foregroundMark x1="23111" y1="78222" x2="23111" y2="78222"/>
                        <a14:foregroundMark x1="49778" y1="93778" x2="49778" y2="93778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3" y="3553958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DE9B691-5907-EC7D-9166-422DAB0EAEE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7" y="2516725"/>
            <a:ext cx="1646971" cy="906442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B041119-6E82-85B8-E385-4314200161C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475" y="1853262"/>
            <a:ext cx="313423" cy="355493"/>
          </a:xfrm>
          <a:prstGeom prst="rect">
            <a:avLst/>
          </a:prstGeom>
          <a:noFill/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4AB0B4-3BD2-EE30-D8FE-B388024D935C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36" y="1621747"/>
            <a:ext cx="239810" cy="1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id="{0D3BEBB8-3705-6115-C90F-B644B733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963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2A14A80C-6B3C-B5CD-A6AC-DA5B1197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963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6" descr="VDE">
            <a:extLst>
              <a:ext uri="{FF2B5EF4-FFF2-40B4-BE49-F238E27FC236}">
                <a16:creationId xmlns:a16="http://schemas.microsoft.com/office/drawing/2014/main" id="{2AD1046A-6AFE-144B-63F8-0F03EA4F8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849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3E0A1ED4-F296-A882-A61B-A7B716D36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923511"/>
            <a:ext cx="349892" cy="185900"/>
          </a:xfrm>
          <a:prstGeom prst="rect">
            <a:avLst/>
          </a:prstGeom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B9C31B97-FD6F-6C36-4FD4-8BCA562B2D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26460"/>
            <a:ext cx="325880" cy="187058"/>
          </a:xfrm>
          <a:prstGeom prst="rect">
            <a:avLst/>
          </a:prstGeom>
        </p:spPr>
      </p:pic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06A97E52-9A17-27AF-0694-39AD6EF31116}"/>
              </a:ext>
            </a:extLst>
          </p:cNvPr>
          <p:cNvGraphicFramePr>
            <a:graphicFrameLocks noGrp="1"/>
          </p:cNvGraphicFramePr>
          <p:nvPr/>
        </p:nvGraphicFramePr>
        <p:xfrm>
          <a:off x="2953033" y="3361161"/>
          <a:ext cx="5723672" cy="756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77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950893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57198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Standard / Compact / Hi-accuracy CMOS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Analog  / I2C  / Both / 1bit Hi or Low 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</a:tbl>
          </a:graphicData>
        </a:graphic>
      </p:graphicFrame>
      <p:pic>
        <p:nvPicPr>
          <p:cNvPr id="138" name="圖片 137">
            <a:extLst>
              <a:ext uri="{FF2B5EF4-FFF2-40B4-BE49-F238E27FC236}">
                <a16:creationId xmlns:a16="http://schemas.microsoft.com/office/drawing/2014/main" id="{792AAB9D-40CD-8BBD-FC8F-402C8A71F4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04" y="656245"/>
            <a:ext cx="1140861" cy="222884"/>
          </a:xfrm>
          <a:prstGeom prst="rect">
            <a:avLst/>
          </a:prstGeom>
        </p:spPr>
      </p:pic>
      <p:pic>
        <p:nvPicPr>
          <p:cNvPr id="139" name="圖片 138">
            <a:extLst>
              <a:ext uri="{FF2B5EF4-FFF2-40B4-BE49-F238E27FC236}">
                <a16:creationId xmlns:a16="http://schemas.microsoft.com/office/drawing/2014/main" id="{50760571-78C5-F31F-0DC2-684D8AD86D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963" y="1173186"/>
            <a:ext cx="791122" cy="377752"/>
          </a:xfrm>
          <a:prstGeom prst="rect">
            <a:avLst/>
          </a:prstGeom>
        </p:spPr>
      </p:pic>
      <p:pic>
        <p:nvPicPr>
          <p:cNvPr id="140" name="Picture 8">
            <a:extLst>
              <a:ext uri="{FF2B5EF4-FFF2-40B4-BE49-F238E27FC236}">
                <a16:creationId xmlns:a16="http://schemas.microsoft.com/office/drawing/2014/main" id="{4D12061A-8EC6-CAE4-E873-73F5CE3E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92" y="1105569"/>
            <a:ext cx="884853" cy="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>
            <a:extLst>
              <a:ext uri="{FF2B5EF4-FFF2-40B4-BE49-F238E27FC236}">
                <a16:creationId xmlns:a16="http://schemas.microsoft.com/office/drawing/2014/main" id="{1ED579AB-B4F3-C646-7387-2E4E30A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220" y="936847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>
            <a:extLst>
              <a:ext uri="{FF2B5EF4-FFF2-40B4-BE49-F238E27FC236}">
                <a16:creationId xmlns:a16="http://schemas.microsoft.com/office/drawing/2014/main" id="{3051B914-F3FE-A077-1E5C-D8C90E59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56" y="1072569"/>
            <a:ext cx="867540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C19B19B4-452E-0892-7642-35C9896A9502}"/>
              </a:ext>
            </a:extLst>
          </p:cNvPr>
          <p:cNvSpPr txBox="1"/>
          <p:nvPr/>
        </p:nvSpPr>
        <p:spPr>
          <a:xfrm>
            <a:off x="2885401" y="17338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BEC9B222-37E7-6021-2702-8DC95F36B377}"/>
              </a:ext>
            </a:extLst>
          </p:cNvPr>
          <p:cNvSpPr txBox="1"/>
          <p:nvPr/>
        </p:nvSpPr>
        <p:spPr>
          <a:xfrm>
            <a:off x="4128748" y="1739746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E3AC907C-BABA-A81C-3328-E688E65E198B}"/>
              </a:ext>
            </a:extLst>
          </p:cNvPr>
          <p:cNvSpPr txBox="1"/>
          <p:nvPr/>
        </p:nvSpPr>
        <p:spPr>
          <a:xfrm>
            <a:off x="5397353" y="173595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A80393C-10CA-029E-21B6-DB517C0EA4CB}"/>
              </a:ext>
            </a:extLst>
          </p:cNvPr>
          <p:cNvSpPr txBox="1"/>
          <p:nvPr/>
        </p:nvSpPr>
        <p:spPr>
          <a:xfrm>
            <a:off x="6640700" y="1760880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DA58A065-B3D2-2952-4C91-E2C6C19FB4CC}"/>
              </a:ext>
            </a:extLst>
          </p:cNvPr>
          <p:cNvSpPr txBox="1"/>
          <p:nvPr/>
        </p:nvSpPr>
        <p:spPr>
          <a:xfrm>
            <a:off x="5422449" y="2688199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AGV</a:t>
            </a:r>
            <a:endParaRPr kumimoji="1" lang="zh-TW" altLang="en-US" sz="900" dirty="0"/>
          </a:p>
        </p:txBody>
      </p:sp>
      <p:pic>
        <p:nvPicPr>
          <p:cNvPr id="1026" name="Picture 2">
            <a:hlinkClick r:id="rId13"/>
            <a:extLst>
              <a:ext uri="{FF2B5EF4-FFF2-40B4-BE49-F238E27FC236}">
                <a16:creationId xmlns:a16="http://schemas.microsoft.com/office/drawing/2014/main" id="{881125E3-C76B-C1D1-AA9B-113AC9E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095" y="2035388"/>
            <a:ext cx="1127246" cy="6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圖片 150">
            <a:extLst>
              <a:ext uri="{FF2B5EF4-FFF2-40B4-BE49-F238E27FC236}">
                <a16:creationId xmlns:a16="http://schemas.microsoft.com/office/drawing/2014/main" id="{4157AA13-311E-BBA0-33C5-65E0FA5BCA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32" y="2475628"/>
            <a:ext cx="1497888" cy="1354444"/>
          </a:xfrm>
          <a:prstGeom prst="rect">
            <a:avLst/>
          </a:prstGeom>
        </p:spPr>
      </p:pic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5ED495B8-8478-61FB-B5A5-BB69C293EB38}"/>
              </a:ext>
            </a:extLst>
          </p:cNvPr>
          <p:cNvSpPr txBox="1"/>
          <p:nvPr/>
        </p:nvSpPr>
        <p:spPr>
          <a:xfrm>
            <a:off x="854611" y="2252058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TW" sz="800" dirty="0">
                <a:effectLst/>
                <a:latin typeface="ArialMT"/>
              </a:rPr>
              <a:t>Triangulation method </a:t>
            </a:r>
            <a:endParaRPr lang="en" altLang="zh-TW" sz="600" dirty="0"/>
          </a:p>
        </p:txBody>
      </p:sp>
      <p:pic>
        <p:nvPicPr>
          <p:cNvPr id="1027" name="Picture 3" descr="GP2Y0A51SK0F">
            <a:extLst>
              <a:ext uri="{FF2B5EF4-FFF2-40B4-BE49-F238E27FC236}">
                <a16:creationId xmlns:a16="http://schemas.microsoft.com/office/drawing/2014/main" id="{EB040265-98ED-943F-193D-B7EDF00E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55" y="1030222"/>
            <a:ext cx="438153" cy="4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lolu - Sharp GP2Y0A02YK0F Analog Distance Sensor 20-150cm">
            <a:hlinkClick r:id="rId18"/>
            <a:extLst>
              <a:ext uri="{FF2B5EF4-FFF2-40B4-BE49-F238E27FC236}">
                <a16:creationId xmlns:a16="http://schemas.microsoft.com/office/drawing/2014/main" id="{992B2110-BF74-11FE-7B34-3DDD939E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31" y="1468375"/>
            <a:ext cx="484936" cy="4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P2Y0E02x">
            <a:extLst>
              <a:ext uri="{FF2B5EF4-FFF2-40B4-BE49-F238E27FC236}">
                <a16:creationId xmlns:a16="http://schemas.microsoft.com/office/drawing/2014/main" id="{284F8B6F-3DF6-502E-2DB7-C8504A32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200" y="1510733"/>
            <a:ext cx="481968" cy="4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矩形 155">
            <a:extLst>
              <a:ext uri="{FF2B5EF4-FFF2-40B4-BE49-F238E27FC236}">
                <a16:creationId xmlns:a16="http://schemas.microsoft.com/office/drawing/2014/main" id="{C5B0F0E3-E884-D060-762B-71A5688BBB6D}"/>
              </a:ext>
            </a:extLst>
          </p:cNvPr>
          <p:cNvSpPr/>
          <p:nvPr/>
        </p:nvSpPr>
        <p:spPr>
          <a:xfrm>
            <a:off x="820316" y="958598"/>
            <a:ext cx="126896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32" name="Picture 8" descr="Vamvo L6200 Projector Support 1080P Full HD Video Projector Compatible with  Fire TV Stick : Amazon.in: Electronics">
            <a:hlinkClick r:id="rId21"/>
            <a:extLst>
              <a:ext uri="{FF2B5EF4-FFF2-40B4-BE49-F238E27FC236}">
                <a16:creationId xmlns:a16="http://schemas.microsoft.com/office/drawing/2014/main" id="{B33B6FDC-9ED9-57B4-4E88-675CA0D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536" y="2062409"/>
            <a:ext cx="662172" cy="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484347D4-13DA-D0CA-C0F7-FD6383855757}"/>
              </a:ext>
            </a:extLst>
          </p:cNvPr>
          <p:cNvSpPr txBox="1"/>
          <p:nvPr/>
        </p:nvSpPr>
        <p:spPr>
          <a:xfrm>
            <a:off x="2885401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Projector</a:t>
            </a:r>
            <a:endParaRPr kumimoji="1" lang="zh-TW" altLang="en-US" sz="900" dirty="0"/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5E07AE3F-3B2C-D6DE-7029-613CA707B627}"/>
              </a:ext>
            </a:extLst>
          </p:cNvPr>
          <p:cNvSpPr txBox="1"/>
          <p:nvPr/>
        </p:nvSpPr>
        <p:spPr>
          <a:xfrm>
            <a:off x="4129623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Robot</a:t>
            </a:r>
            <a:endParaRPr kumimoji="1" lang="zh-TW" altLang="en-US" sz="900" dirty="0"/>
          </a:p>
        </p:txBody>
      </p:sp>
      <p:pic>
        <p:nvPicPr>
          <p:cNvPr id="1034" name="Picture 10" descr="售價更便宜，Sharp RoBoHoN 機器人手機推WiFi 版本">
            <a:hlinkClick r:id="rId23"/>
            <a:extLst>
              <a:ext uri="{FF2B5EF4-FFF2-40B4-BE49-F238E27FC236}">
                <a16:creationId xmlns:a16="http://schemas.microsoft.com/office/drawing/2014/main" id="{0DEEEEF8-FC11-EA12-7FC1-71275C8C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576" y="2099986"/>
            <a:ext cx="697484" cy="5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44ED22ED-38C8-7165-3662-39B6E5E98603}"/>
              </a:ext>
            </a:extLst>
          </p:cNvPr>
          <p:cNvSpPr txBox="1"/>
          <p:nvPr/>
        </p:nvSpPr>
        <p:spPr>
          <a:xfrm>
            <a:off x="2953033" y="687725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1A35DEE8-F98D-85D7-4B83-A23F42283F80}"/>
              </a:ext>
            </a:extLst>
          </p:cNvPr>
          <p:cNvSpPr txBox="1"/>
          <p:nvPr/>
        </p:nvSpPr>
        <p:spPr>
          <a:xfrm>
            <a:off x="2953033" y="3086051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692132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Standard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72743"/>
              </p:ext>
            </p:extLst>
          </p:nvPr>
        </p:nvGraphicFramePr>
        <p:xfrm>
          <a:off x="1828800" y="750614"/>
          <a:ext cx="6584949" cy="30144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38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562471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206775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550844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309836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GP2Y0A51SK0F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27×10.8×12t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4073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GP2Y0A41SK0F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 ~ 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~ 150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972532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9550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42228"/>
                  </a:ext>
                </a:extLst>
              </a:tr>
            </a:tbl>
          </a:graphicData>
        </a:graphic>
      </p:graphicFrame>
      <p:pic>
        <p:nvPicPr>
          <p:cNvPr id="5" name="Picture 3" descr="GP2Y0A51SK0F">
            <a:extLst>
              <a:ext uri="{FF2B5EF4-FFF2-40B4-BE49-F238E27FC236}">
                <a16:creationId xmlns:a16="http://schemas.microsoft.com/office/drawing/2014/main" id="{3DCE04BA-888D-FF28-D38C-6A86FBE3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1263650"/>
            <a:ext cx="516885" cy="5168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E4B7874C-B79A-3764-CF47-0AA52A4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168741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F1F479DB-4590-CB52-16B0-E9896433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089070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2Y0A02YK0F Sharp Microelectronics | Mouser 臺灣">
            <a:hlinkClick r:id="rId9"/>
            <a:extLst>
              <a:ext uri="{FF2B5EF4-FFF2-40B4-BE49-F238E27FC236}">
                <a16:creationId xmlns:a16="http://schemas.microsoft.com/office/drawing/2014/main" id="{F57DE00C-8D03-E4F5-A918-C7B56857F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569" t="-10690" r="-6040" b="-16049"/>
          <a:stretch/>
        </p:blipFill>
        <p:spPr bwMode="auto">
          <a:xfrm>
            <a:off x="1270728" y="2497042"/>
            <a:ext cx="489964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AF87C73E-6AA0-505F-F0A6-415CA723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8875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1622484E-55E6-8727-4C6B-02E87EBA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33066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Service Overview: ONE STOP SHOPPING SERVICE</a:t>
            </a:r>
            <a:endParaRPr kumimoji="1"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B0F4846-E1A6-550F-3678-CC4311979F1F}"/>
              </a:ext>
            </a:extLst>
          </p:cNvPr>
          <p:cNvGrpSpPr/>
          <p:nvPr/>
        </p:nvGrpSpPr>
        <p:grpSpPr>
          <a:xfrm>
            <a:off x="536630" y="850011"/>
            <a:ext cx="8094803" cy="3687514"/>
            <a:chOff x="131890" y="665636"/>
            <a:chExt cx="8904283" cy="4056265"/>
          </a:xfrm>
        </p:grpSpPr>
        <p:sp>
          <p:nvSpPr>
            <p:cNvPr id="32" name="矩形 31"/>
            <p:cNvSpPr/>
            <p:nvPr/>
          </p:nvSpPr>
          <p:spPr>
            <a:xfrm>
              <a:off x="7624940" y="1251679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402424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5598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FE Design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31890" y="4377127"/>
              <a:ext cx="8598453" cy="344774"/>
            </a:xfrm>
            <a:prstGeom prst="roundRect">
              <a:avLst>
                <a:gd name="adj" fmla="val 50000"/>
              </a:avLst>
            </a:prstGeom>
            <a:solidFill>
              <a:srgbClr val="004990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Interface Levels</a:t>
              </a:r>
              <a:endParaRPr lang="zh-TW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5122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5479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BE Design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725360" y="1251683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GDSII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45241" y="1251684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向右箭號 2"/>
            <p:cNvSpPr/>
            <p:nvPr/>
          </p:nvSpPr>
          <p:spPr>
            <a:xfrm>
              <a:off x="165698" y="757912"/>
              <a:ext cx="8870475" cy="960433"/>
            </a:xfrm>
            <a:prstGeom prst="rightArrow">
              <a:avLst>
                <a:gd name="adj1" fmla="val 65608"/>
                <a:gd name="adj2" fmla="val 745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0" scaled="1"/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左-右雙向箭號 3"/>
            <p:cNvSpPr/>
            <p:nvPr/>
          </p:nvSpPr>
          <p:spPr>
            <a:xfrm>
              <a:off x="285600" y="1806308"/>
              <a:ext cx="3373126" cy="864000"/>
            </a:xfrm>
            <a:prstGeom prst="leftRightArrow">
              <a:avLst>
                <a:gd name="adj1" fmla="val 56940"/>
                <a:gd name="adj2" fmla="val 7805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Design Service:</a:t>
              </a:r>
              <a:r>
                <a:rPr lang="zh-TW" alt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SoC-ImP®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08019" y="982042"/>
              <a:ext cx="356077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Implementation &amp;</a:t>
              </a:r>
            </a:p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39600" y="1084239"/>
              <a:ext cx="3187044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左-右雙向箭號 16"/>
            <p:cNvSpPr/>
            <p:nvPr/>
          </p:nvSpPr>
          <p:spPr>
            <a:xfrm>
              <a:off x="3945241" y="1804020"/>
              <a:ext cx="2143108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Turnkey Service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3952498" y="2825618"/>
              <a:ext cx="2148623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GDSII-to-Chip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五邊形 18"/>
            <p:cNvSpPr/>
            <p:nvPr/>
          </p:nvSpPr>
          <p:spPr>
            <a:xfrm>
              <a:off x="3952498" y="3264094"/>
              <a:ext cx="1212623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MP T/O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五邊形 19"/>
            <p:cNvSpPr/>
            <p:nvPr/>
          </p:nvSpPr>
          <p:spPr>
            <a:xfrm>
              <a:off x="3945242" y="3702569"/>
              <a:ext cx="121988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Shuttle T/O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31890" y="667587"/>
              <a:ext cx="936000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  <a:endParaRPr lang="zh-TW" altLang="en-US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457314" y="665636"/>
              <a:ext cx="826219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rgbClr val="F499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zh-TW" altLang="en-US" sz="1100" b="1" dirty="0">
                <a:solidFill>
                  <a:srgbClr val="F4992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1512736" y="2825619"/>
              <a:ext cx="2432505" cy="726476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RTL/Netlist-to-GDSII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613605" y="4435317"/>
              <a:ext cx="2152170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B w="82550" h="38100" prst="coolSlant"/>
              </a:sp3d>
            </a:bodyPr>
            <a:lstStyle/>
            <a:p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Copyright</a:t>
              </a:r>
              <a:r>
                <a:rPr lang="en-US" altLang="zh-TW" sz="800" b="1" baseline="30000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800" b="1" dirty="0" err="1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Corp </a:t>
              </a:r>
              <a:endParaRPr lang="zh-TW" altLang="en-US" sz="800" b="1" dirty="0">
                <a:solidFill>
                  <a:srgbClr val="2D75B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285599" y="3129190"/>
              <a:ext cx="1202132" cy="54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 / IP</a:t>
              </a:r>
              <a:r>
                <a:rPr lang="zh-TW" alt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29" name="五邊形 28"/>
            <p:cNvSpPr/>
            <p:nvPr/>
          </p:nvSpPr>
          <p:spPr>
            <a:xfrm>
              <a:off x="5165122" y="3249118"/>
              <a:ext cx="93600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五邊形 29"/>
            <p:cNvSpPr/>
            <p:nvPr/>
          </p:nvSpPr>
          <p:spPr>
            <a:xfrm>
              <a:off x="5165122" y="3707806"/>
              <a:ext cx="93600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CP/FT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五邊形 30"/>
            <p:cNvSpPr/>
            <p:nvPr/>
          </p:nvSpPr>
          <p:spPr>
            <a:xfrm>
              <a:off x="1512737" y="3704857"/>
              <a:ext cx="2432504" cy="28571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IP/Block Hardening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左-右雙向箭號 33"/>
            <p:cNvSpPr/>
            <p:nvPr/>
          </p:nvSpPr>
          <p:spPr>
            <a:xfrm>
              <a:off x="6402425" y="1803689"/>
              <a:ext cx="2158516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 Service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509230" y="969411"/>
              <a:ext cx="1167420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Channel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五邊形 36"/>
            <p:cNvSpPr/>
            <p:nvPr/>
          </p:nvSpPr>
          <p:spPr>
            <a:xfrm>
              <a:off x="6408054" y="3123118"/>
              <a:ext cx="1202132" cy="540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Module Design/MFG</a:t>
              </a:r>
            </a:p>
          </p:txBody>
        </p:sp>
        <p:sp>
          <p:nvSpPr>
            <p:cNvPr id="38" name="五邊形 37"/>
            <p:cNvSpPr/>
            <p:nvPr/>
          </p:nvSpPr>
          <p:spPr>
            <a:xfrm>
              <a:off x="7659405" y="3138094"/>
              <a:ext cx="1202132" cy="540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Sales Channel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790741" y="665637"/>
              <a:ext cx="5608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zh-TW" altLang="en-U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677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Compact Connector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07062"/>
              </p:ext>
            </p:extLst>
          </p:nvPr>
        </p:nvGraphicFramePr>
        <p:xfrm>
          <a:off x="1638603" y="750615"/>
          <a:ext cx="7048198" cy="11127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298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27252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74468712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931141544"/>
                    </a:ext>
                  </a:extLst>
                </a:gridCol>
                <a:gridCol w="1019607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28443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5621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Consumption Current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Measuring Cycle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0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GP2Y0AF15*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21.2×8.5×6.3t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944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GP2Y0AF30*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20×8.5×9.0t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pic>
        <p:nvPicPr>
          <p:cNvPr id="4102" name="Picture 6" descr="測距センサユニット：シャープ">
            <a:hlinkClick r:id="rId3"/>
            <a:extLst>
              <a:ext uri="{FF2B5EF4-FFF2-40B4-BE49-F238E27FC236}">
                <a16:creationId xmlns:a16="http://schemas.microsoft.com/office/drawing/2014/main" id="{995E4A73-48EB-3A50-1958-6ACF30318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47" r="16248"/>
          <a:stretch/>
        </p:blipFill>
        <p:spPr bwMode="auto">
          <a:xfrm>
            <a:off x="966257" y="1287132"/>
            <a:ext cx="568575" cy="5305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45575A1F-AAA8-5C46-022B-CF271291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209"/>
              </p:ext>
            </p:extLst>
          </p:nvPr>
        </p:nvGraphicFramePr>
        <p:xfrm>
          <a:off x="1638602" y="2384764"/>
          <a:ext cx="7048198" cy="1806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857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6669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284406746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779422614"/>
                    </a:ext>
                  </a:extLst>
                </a:gridCol>
                <a:gridCol w="1231503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  <a:gridCol w="959501">
                  <a:extLst>
                    <a:ext uri="{9D8B030D-6E8A-4147-A177-3AD203B41FA5}">
                      <a16:colId xmlns:a16="http://schemas.microsoft.com/office/drawing/2014/main" val="2771404522"/>
                    </a:ext>
                  </a:extLst>
                </a:gridCol>
              </a:tblGrid>
              <a:tr h="225029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94445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Current</a:t>
                      </a:r>
                      <a:r>
                        <a:rPr kumimoji="0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time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Accuracy at 50 cm, 25 °C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78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52106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16.7×11×5.2t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/ 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52100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3367B1-0E79-0B3F-6937-A28E270CC448}"/>
              </a:ext>
            </a:extLst>
          </p:cNvPr>
          <p:cNvSpPr txBox="1"/>
          <p:nvPr/>
        </p:nvSpPr>
        <p:spPr>
          <a:xfrm>
            <a:off x="1574800" y="2123155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MT"/>
              </a:rPr>
              <a:t>Hi-accuracy CMOS </a:t>
            </a:r>
            <a:endParaRPr lang="en" altLang="zh-TW" sz="1000" dirty="0">
              <a:effectLst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FB1ABF1-0CDC-5775-8A10-AC17E8EA2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1" y="3663701"/>
            <a:ext cx="799361" cy="5518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975412B-373C-6559-2522-DBF2A31615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4" y="3019792"/>
            <a:ext cx="790928" cy="5150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8925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Proximity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4876"/>
              </p:ext>
            </p:extLst>
          </p:nvPr>
        </p:nvGraphicFramePr>
        <p:xfrm>
          <a:off x="3054379" y="2617520"/>
          <a:ext cx="5723672" cy="1577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41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7273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Type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precision type</a:t>
                      </a:r>
                    </a:p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XYZ Non-contact detection type motion detection</a:t>
                      </a:r>
                    </a:p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Low consumption &amp; Narrow frame compatible type</a:t>
                      </a:r>
                    </a:p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30473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30473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+85 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334344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931159" y="1924478"/>
            <a:ext cx="41229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TWS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982307" y="1924478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6119102" y="1862923"/>
            <a:ext cx="65434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Touchless</a:t>
            </a:r>
          </a:p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operation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7335696" y="1904520"/>
            <a:ext cx="868939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Panel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2659A1-39B3-94B5-6178-FA9CCF2E7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4515" y="1195199"/>
            <a:ext cx="971186" cy="5407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F48F7C-AB8F-4A7A-2DE2-761FDE93D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859" y="2715816"/>
            <a:ext cx="1270837" cy="9485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3EF843-064A-9549-55C1-75CECE8EC7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386" y="1029385"/>
            <a:ext cx="824037" cy="8865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66D31A-58A2-3B95-1531-0B1F57C081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7042" y="1117247"/>
            <a:ext cx="1095014" cy="7700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2C7504-0B70-B048-F0E3-0371B27621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4255" y="1144619"/>
            <a:ext cx="539072" cy="726377"/>
          </a:xfrm>
          <a:prstGeom prst="rect">
            <a:avLst/>
          </a:prstGeom>
        </p:spPr>
      </p:pic>
      <p:sp>
        <p:nvSpPr>
          <p:cNvPr id="10" name="向下箭號 9">
            <a:extLst>
              <a:ext uri="{FF2B5EF4-FFF2-40B4-BE49-F238E27FC236}">
                <a16:creationId xmlns:a16="http://schemas.microsoft.com/office/drawing/2014/main" id="{BF7B1B9D-02DA-C1C4-3ED5-0102DA7EE047}"/>
              </a:ext>
            </a:extLst>
          </p:cNvPr>
          <p:cNvSpPr/>
          <p:nvPr/>
        </p:nvSpPr>
        <p:spPr>
          <a:xfrm rot="2700000">
            <a:off x="7970826" y="1000183"/>
            <a:ext cx="111769" cy="1774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E170402-194E-2AD1-58D7-93AA1DA66C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637" y="1139106"/>
            <a:ext cx="559885" cy="53622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83F6E6-72D9-A903-DED6-6408F3AE5E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1" t="15262" r="32111" b="32802"/>
          <a:stretch/>
        </p:blipFill>
        <p:spPr>
          <a:xfrm>
            <a:off x="1196782" y="1815296"/>
            <a:ext cx="438553" cy="2528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2D88A42-9F11-8CC8-D3A4-619B064C98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604" y="1347034"/>
            <a:ext cx="488783" cy="38450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070DA83-F170-C49D-DB08-3EA48E09E5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0671" y="2725117"/>
            <a:ext cx="1407695" cy="9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7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Proximity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480096"/>
              </p:ext>
            </p:extLst>
          </p:nvPr>
        </p:nvGraphicFramePr>
        <p:xfrm>
          <a:off x="1606108" y="601342"/>
          <a:ext cx="6774319" cy="38744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443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67869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22332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09957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697584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310324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4457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40373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PS Detecting distance (Lon)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Vcc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 current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03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GP2AP070S00F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precision type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4.0×2.0×1.1t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100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 to 3.6 V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170 </a:t>
                      </a:r>
                      <a:r>
                        <a:rPr kumimoji="0" lang="el-GR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μ</a:t>
                      </a: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(non-detecting)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713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GP2AP110S00F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Low consumption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Narrow frame compatible type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4.0×2.0×1.1t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100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 to 3.6 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130 </a:t>
                      </a: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6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GP2AP054A00F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XYZ Motion Sensor with ALS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4.0×2.1×1.25t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100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 to 5.5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320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(Motion / PS</a:t>
                      </a: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100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(ALS)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8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(shut down)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777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GP2AP130S00F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Ultra-compact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1.75×1.0×0.35t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40 mm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 to 2.0 V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(PS)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18509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05B49A01-8698-F292-9BDD-6886EE11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2" b="90260" l="9341" r="92308">
                        <a14:foregroundMark x1="83516" y1="43506" x2="83516" y2="43506"/>
                        <a14:foregroundMark x1="76374" y1="11688" x2="76374" y2="11688"/>
                        <a14:foregroundMark x1="89011" y1="46753" x2="89011" y2="46753"/>
                        <a14:foregroundMark x1="71978" y1="33766" x2="71978" y2="33766"/>
                        <a14:foregroundMark x1="23626" y1="59740" x2="23626" y2="59740"/>
                        <a14:foregroundMark x1="85714" y1="20779" x2="85714" y2="20779"/>
                        <a14:foregroundMark x1="90110" y1="35714" x2="90110" y2="35714"/>
                        <a14:foregroundMark x1="92857" y1="43506" x2="92857" y2="43506"/>
                        <a14:foregroundMark x1="79670" y1="7792" x2="79670" y2="7792"/>
                      </a14:backgroundRemoval>
                    </a14:imgEffect>
                  </a14:imgLayer>
                </a14:imgProps>
              </a:ext>
            </a:extLst>
          </a:blip>
          <a:srcRect t="2627" r="4276"/>
          <a:stretch/>
        </p:blipFill>
        <p:spPr>
          <a:xfrm>
            <a:off x="761018" y="1521483"/>
            <a:ext cx="516091" cy="4442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923C2C-025E-F851-19ED-A5DDE3186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130" y="2308568"/>
            <a:ext cx="488783" cy="3845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AF0DE0-B488-0407-DEE1-B5E6A907D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715" y="3088956"/>
            <a:ext cx="462715" cy="4431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02BDA7-B511-F8EB-FA34-976C77D7D1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1" t="15262" r="32111" b="32802"/>
          <a:stretch/>
        </p:blipFill>
        <p:spPr>
          <a:xfrm>
            <a:off x="993630" y="4044997"/>
            <a:ext cx="225047" cy="1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97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373C079-D3A9-B781-D1AA-E825B98C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23" y="1162672"/>
            <a:ext cx="912085" cy="729666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EB6C0AB-7E38-6BA5-1D27-1D16471E58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76" y="2480763"/>
            <a:ext cx="2996596" cy="1491247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/>
        </p:nvGraphicFramePr>
        <p:xfrm>
          <a:off x="3054379" y="2395576"/>
          <a:ext cx="5723672" cy="208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Size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46×34×12mm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UART / 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Detectable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PM1.0 / PM2.5 / PM10 separately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Operating supply 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 ± 0.25 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200mW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Sensitivity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±10%(@PM1.0)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-10 to 65 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Storage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Correction by microcomputer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Equipped with auto cleaning mode function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7850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112400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205215" y="1835699"/>
            <a:ext cx="84350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conditioner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321047" y="1835699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5256541" y="1835699"/>
            <a:ext cx="102143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Ventilation system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DAD0B41-216D-4137-9BCC-9FF486077961}"/>
              </a:ext>
            </a:extLst>
          </p:cNvPr>
          <p:cNvSpPr txBox="1"/>
          <p:nvPr/>
        </p:nvSpPr>
        <p:spPr>
          <a:xfrm>
            <a:off x="7605013" y="1754186"/>
            <a:ext cx="12139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Consumer electronic products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FBB71048-E6DD-1783-92E5-042C222113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70" y="1139890"/>
            <a:ext cx="840588" cy="504811"/>
          </a:xfrm>
          <a:prstGeom prst="rect">
            <a:avLst/>
          </a:prstGeom>
        </p:spPr>
      </p:pic>
      <p:pic>
        <p:nvPicPr>
          <p:cNvPr id="2050" name="Picture 2" descr="Molekule Air Pro, Air Purifier for Professional Spaces and Large Rooms up  to 1000 sq. ft. with PECO Technology, Eliminates Smoke, Mold, Bacteria &amp;  Other Pollutants for Clean Air - Silver">
            <a:hlinkClick r:id="rId12"/>
            <a:extLst>
              <a:ext uri="{FF2B5EF4-FFF2-40B4-BE49-F238E27FC236}">
                <a16:creationId xmlns:a16="http://schemas.microsoft.com/office/drawing/2014/main" id="{C6887B48-74A8-3AE0-5EE2-FD7B1817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902" y="1003402"/>
            <a:ext cx="787310" cy="7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Ventilation System As Air Temperature Climate Exchanger Outline  Concept Stock Vector - Illustration of indoor, isolated: 208504373">
            <a:hlinkClick r:id="rId14"/>
            <a:extLst>
              <a:ext uri="{FF2B5EF4-FFF2-40B4-BE49-F238E27FC236}">
                <a16:creationId xmlns:a16="http://schemas.microsoft.com/office/drawing/2014/main" id="{1E8036DC-2CC7-8655-99FB-CD6B21312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0367" y="1059849"/>
            <a:ext cx="1031500" cy="6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ZAIR WiFi Air Quality Monitor Detects Carbon Dioxide, PM2.5, 1.0, TVOC,  Temperature, and Humidity, IoT Controller with Relay Function, Data Logger,  Smart Home (Only Supports 2.4 GHz Wi-Fi)">
            <a:hlinkClick r:id="rId16"/>
            <a:extLst>
              <a:ext uri="{FF2B5EF4-FFF2-40B4-BE49-F238E27FC236}">
                <a16:creationId xmlns:a16="http://schemas.microsoft.com/office/drawing/2014/main" id="{C3596F40-53DC-DE8B-1383-F2A3D47E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601" y="1137215"/>
            <a:ext cx="601503" cy="6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6531872" y="1754186"/>
            <a:ext cx="8689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quality monitor</a:t>
            </a:r>
          </a:p>
        </p:txBody>
      </p:sp>
      <p:pic>
        <p:nvPicPr>
          <p:cNvPr id="2056" name="Picture 8" descr="15 Consumer Electronics Applications - You Need to Use">
            <a:hlinkClick r:id="rId18"/>
            <a:extLst>
              <a:ext uri="{FF2B5EF4-FFF2-40B4-BE49-F238E27FC236}">
                <a16:creationId xmlns:a16="http://schemas.microsoft.com/office/drawing/2014/main" id="{4F693D67-4B21-B8FE-380C-2B2563D9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915" y="1077298"/>
            <a:ext cx="897082" cy="5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D6F9B22-D6C9-F49A-12E9-9EB730595D16}"/>
              </a:ext>
            </a:extLst>
          </p:cNvPr>
          <p:cNvSpPr txBox="1"/>
          <p:nvPr/>
        </p:nvSpPr>
        <p:spPr>
          <a:xfrm>
            <a:off x="949671" y="2004779"/>
            <a:ext cx="111520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</a:rPr>
              <a:t>GP2Y1040AU0F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25855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58982"/>
              </p:ext>
            </p:extLst>
          </p:nvPr>
        </p:nvGraphicFramePr>
        <p:xfrm>
          <a:off x="1638604" y="750614"/>
          <a:ext cx="6668974" cy="32869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0326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7287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75184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227598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87358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02445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69882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5459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system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Minimum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range(TYP) (PM2.5)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 accuracy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interface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of each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GP2Y1040AU0F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Particle count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0.3μ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500ug/m3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±10% 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 / I2C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 / 2.5 / 10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8512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GP2Y1026AU0F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±15%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Serial data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（</a:t>
                      </a: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GP2Y1014AU0F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580ug/m3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0.5V±15%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voltage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B46F3709-C9D7-A727-C92D-0A7D3DE0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46" t="-9207" r="-8221" b="-8698"/>
          <a:stretch/>
        </p:blipFill>
        <p:spPr>
          <a:xfrm>
            <a:off x="738631" y="1570304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8E8295-B2DC-CFF9-0608-B77DBE06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18" t="-15097" r="-9307" b="-11674"/>
          <a:stretch/>
        </p:blipFill>
        <p:spPr>
          <a:xfrm>
            <a:off x="746068" y="2444568"/>
            <a:ext cx="780279" cy="6021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080F31A-C401-75E6-85E0-CF34EE503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66" t="-20026" r="-10500" b="-21050"/>
          <a:stretch/>
        </p:blipFill>
        <p:spPr>
          <a:xfrm>
            <a:off x="738631" y="3274567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5487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73952"/>
            <a:ext cx="550542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04984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7198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7198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6067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899193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02142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28649"/>
              </p:ext>
            </p:extLst>
          </p:nvPr>
        </p:nvGraphicFramePr>
        <p:xfrm>
          <a:off x="3054379" y="2710515"/>
          <a:ext cx="5656766" cy="1192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990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8568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operating temperature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+95°C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Extending area to use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photointerrupter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under    High/Low temperature       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condition in copier &amp; LBP.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reliability of connection improved by combined case &amp; connector as one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part.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supply current max. 16.5mA by OPIC 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GP1A173LCS5F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427339"/>
            <a:ext cx="55958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3E805-72DD-132A-1414-EE98A7985A18}"/>
              </a:ext>
            </a:extLst>
          </p:cNvPr>
          <p:cNvSpPr txBox="1"/>
          <p:nvPr/>
        </p:nvSpPr>
        <p:spPr>
          <a:xfrm>
            <a:off x="3303057" y="1894911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6FF69F-C6A8-FD8B-7631-30618DCD73C2}"/>
              </a:ext>
            </a:extLst>
          </p:cNvPr>
          <p:cNvSpPr txBox="1"/>
          <p:nvPr/>
        </p:nvSpPr>
        <p:spPr>
          <a:xfrm>
            <a:off x="4548731" y="1894911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33E2534-6622-1A28-411D-2396AF86A612}"/>
              </a:ext>
            </a:extLst>
          </p:cNvPr>
          <p:cNvSpPr txBox="1"/>
          <p:nvPr/>
        </p:nvSpPr>
        <p:spPr>
          <a:xfrm>
            <a:off x="5428921" y="1894911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C0E93FB-E8B8-07B9-3398-DE31BBC75204}"/>
              </a:ext>
            </a:extLst>
          </p:cNvPr>
          <p:cNvSpPr txBox="1"/>
          <p:nvPr/>
        </p:nvSpPr>
        <p:spPr>
          <a:xfrm>
            <a:off x="7636609" y="187495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7DA4C90-F30F-1862-2D10-02F5E44750B2}"/>
              </a:ext>
            </a:extLst>
          </p:cNvPr>
          <p:cNvSpPr txBox="1"/>
          <p:nvPr/>
        </p:nvSpPr>
        <p:spPr>
          <a:xfrm>
            <a:off x="6411424" y="187495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4098" name="Picture 2" descr="page2image30076080">
            <a:extLst>
              <a:ext uri="{FF2B5EF4-FFF2-40B4-BE49-F238E27FC236}">
                <a16:creationId xmlns:a16="http://schemas.microsoft.com/office/drawing/2014/main" id="{5B16C975-A9C4-8A77-A5D7-4ABA8CF6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9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image30074624">
            <a:extLst>
              <a:ext uri="{FF2B5EF4-FFF2-40B4-BE49-F238E27FC236}">
                <a16:creationId xmlns:a16="http://schemas.microsoft.com/office/drawing/2014/main" id="{E9A8842B-9ABF-10F5-92F8-71DD0C92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644" y="1082330"/>
            <a:ext cx="773632" cy="7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3" name="Picture 87" descr="page2image30317472">
            <a:extLst>
              <a:ext uri="{FF2B5EF4-FFF2-40B4-BE49-F238E27FC236}">
                <a16:creationId xmlns:a16="http://schemas.microsoft.com/office/drawing/2014/main" id="{C6DEDC5B-47E7-467F-8AA6-E5946458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14370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" name="Picture 92" descr="page2image30318304">
            <a:extLst>
              <a:ext uri="{FF2B5EF4-FFF2-40B4-BE49-F238E27FC236}">
                <a16:creationId xmlns:a16="http://schemas.microsoft.com/office/drawing/2014/main" id="{2E77ACD9-D2AA-6FC7-9CE4-472EF9D7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8118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9" name="Picture 93" descr="page2image30318512">
            <a:extLst>
              <a:ext uri="{FF2B5EF4-FFF2-40B4-BE49-F238E27FC236}">
                <a16:creationId xmlns:a16="http://schemas.microsoft.com/office/drawing/2014/main" id="{5221FDCD-F3DE-DB0B-0AB4-E7DB258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166" y="1331416"/>
            <a:ext cx="827998" cy="3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2" name="Picture 96" descr="1' water meter - Rainwater Collection and Stormwater Management">
            <a:hlinkClick r:id="rId14"/>
            <a:extLst>
              <a:ext uri="{FF2B5EF4-FFF2-40B4-BE49-F238E27FC236}">
                <a16:creationId xmlns:a16="http://schemas.microsoft.com/office/drawing/2014/main" id="{78FDA9D6-0B02-D628-70E9-362603B1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068" y="1134197"/>
            <a:ext cx="722370" cy="6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5730703-C774-A4DD-752F-550A597A9C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" y="2658360"/>
            <a:ext cx="2724178" cy="9163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B40F2-A8EB-2EF3-CC01-79ECF90FB13D}"/>
              </a:ext>
            </a:extLst>
          </p:cNvPr>
          <p:cNvSpPr/>
          <p:nvPr/>
        </p:nvSpPr>
        <p:spPr>
          <a:xfrm>
            <a:off x="932615" y="1084257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98" descr="GP1S52VJ000F Sharp Microelectronics | Mouser 臺灣">
            <a:hlinkClick r:id="rId17"/>
            <a:extLst>
              <a:ext uri="{FF2B5EF4-FFF2-40B4-BE49-F238E27FC236}">
                <a16:creationId xmlns:a16="http://schemas.microsoft.com/office/drawing/2014/main" id="{7EFEC802-9EB5-23BC-4677-551D739B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82" y="1360583"/>
            <a:ext cx="672048" cy="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page2image30388624">
            <a:extLst>
              <a:ext uri="{FF2B5EF4-FFF2-40B4-BE49-F238E27FC236}">
                <a16:creationId xmlns:a16="http://schemas.microsoft.com/office/drawing/2014/main" id="{23DF807D-334A-1732-4E88-96AD9D11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511" y="1139906"/>
            <a:ext cx="448459" cy="4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D36F531-0A91-6F92-0633-73F6D9A0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6364" r="95000">
                        <a14:foregroundMark x1="8182" y1="64545" x2="8182" y2="51818"/>
                        <a14:foregroundMark x1="6818" y1="61364" x2="9091" y2="66364"/>
                        <a14:foregroundMark x1="89545" y1="68636" x2="87273" y2="50000"/>
                        <a14:foregroundMark x1="89091" y1="63636" x2="91364" y2="57727"/>
                        <a14:foregroundMark x1="95000" y1="56818" x2="93636" y2="65909"/>
                        <a14:backgroundMark x1="7571" y1="67012" x2="7727" y2="672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23" y="1701329"/>
            <a:ext cx="630856" cy="6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50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 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6231"/>
              </p:ext>
            </p:extLst>
          </p:nvPr>
        </p:nvGraphicFramePr>
        <p:xfrm>
          <a:off x="1766887" y="669074"/>
          <a:ext cx="6801666" cy="390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849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859578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182523689"/>
                    </a:ext>
                  </a:extLst>
                </a:gridCol>
                <a:gridCol w="102383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20462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03762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853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GP1S092HCPIF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for soldering reflow, surface mount compatible, with positioning boss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2.9 [height] </a:t>
                      </a: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759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GP1S093HCZ0F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4.5 × 2.6 × 2.9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positioning pin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5.5 × 2.6 × 4.8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+mn-lt"/>
                        </a:rPr>
                        <a:t>GP1S097HCZ0F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mounting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4.5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3.6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GP1S195HCPSF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surface mount compatible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3.4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GP1S296HCPSF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× 1.8 × 1.9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Straight lead type,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3A9A9AB8-806C-F42D-3EE7-28ED8CA7A9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A884633-CBAC-C288-54E1-BCCE41FB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2" t="10562" r="87965" b="66097"/>
          <a:stretch/>
        </p:blipFill>
        <p:spPr>
          <a:xfrm>
            <a:off x="1355832" y="12181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CCFA67-A048-22A8-BC18-57B1E56F8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3" t="9477" r="71484" b="67182"/>
          <a:stretch/>
        </p:blipFill>
        <p:spPr>
          <a:xfrm>
            <a:off x="937468" y="155581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D83B86-58D6-343E-51B4-AC64028D8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7" t="10755" r="55300" b="65904"/>
          <a:stretch/>
        </p:blipFill>
        <p:spPr>
          <a:xfrm>
            <a:off x="1355832" y="186449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49293F-876A-230E-3286-C309AF151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54" t="7298" r="39413" b="69361"/>
          <a:stretch/>
        </p:blipFill>
        <p:spPr>
          <a:xfrm>
            <a:off x="937468" y="217066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10170D-0ADA-2086-0B82-6E21E655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26" t="9665" r="22041" b="66994"/>
          <a:stretch/>
        </p:blipFill>
        <p:spPr>
          <a:xfrm>
            <a:off x="1355832" y="246358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D360FDA-4913-3367-71D5-46D03BC9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4" t="8387" r="5263" b="68272"/>
          <a:stretch/>
        </p:blipFill>
        <p:spPr>
          <a:xfrm>
            <a:off x="937468" y="2761876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202CE7F-3598-84A5-8B46-C9FB5A22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" t="61053" r="89598" b="15606"/>
          <a:stretch/>
        </p:blipFill>
        <p:spPr>
          <a:xfrm>
            <a:off x="1355832" y="30469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AB5C74A-9CFA-A080-B04C-2068F2779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6" t="59743" r="71581" b="16916"/>
          <a:stretch/>
        </p:blipFill>
        <p:spPr>
          <a:xfrm>
            <a:off x="937468" y="3345200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C3D4A9F-79CA-F4E2-BC7E-C2B8FD44E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6" t="60508" r="55151" b="16151"/>
          <a:stretch/>
        </p:blipFill>
        <p:spPr>
          <a:xfrm>
            <a:off x="1355832" y="3661768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13060DF-62CC-F57D-3A96-3D705A28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42" t="61922" r="38025" b="14737"/>
          <a:stretch/>
        </p:blipFill>
        <p:spPr>
          <a:xfrm>
            <a:off x="937468" y="396005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E46787-E1E9-61CC-B412-D13A6E2E7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23" t="60508" r="21744" b="16151"/>
          <a:stretch/>
        </p:blipFill>
        <p:spPr>
          <a:xfrm>
            <a:off x="1355832" y="424509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08502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[With connect]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72A211-DD77-B0B8-215C-AB983B99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61123"/>
              </p:ext>
            </p:extLst>
          </p:nvPr>
        </p:nvGraphicFramePr>
        <p:xfrm>
          <a:off x="1940312" y="750613"/>
          <a:ext cx="6703254" cy="13878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835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GP1S173LCS2F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resolution, both-side mounting type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F6700F6C-3B5A-1A3E-723E-E4DED5A5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1446013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6747F52-18C7-A9AF-3D8A-14449907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05508"/>
              </p:ext>
            </p:extLst>
          </p:nvPr>
        </p:nvGraphicFramePr>
        <p:xfrm>
          <a:off x="1940312" y="2676932"/>
          <a:ext cx="6703254" cy="1049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GP1A173LCS5F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Snap-in mounting integrated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connector type *1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3.3 V / 5 V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enforced electrostatic discharge (ESD)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increased power line noise tolerance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E48D3637-6E61-4735-F34D-D0668247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3052494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209486B-21BD-6354-6905-DD9C94F7FA8B}"/>
              </a:ext>
            </a:extLst>
          </p:cNvPr>
          <p:cNvSpPr txBox="1"/>
          <p:nvPr/>
        </p:nvSpPr>
        <p:spPr>
          <a:xfrm>
            <a:off x="1886524" y="238129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" panose="020B0604020202020204" pitchFamily="34" charset="0"/>
              </a:rPr>
              <a:t>OPIC Type</a:t>
            </a:r>
            <a:endParaRPr kumimoji="1" lang="zh-TW" altLang="en-US" sz="11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3ACD3C-4684-FED7-766B-DDF479B4FF53}"/>
              </a:ext>
            </a:extLst>
          </p:cNvPr>
          <p:cNvSpPr txBox="1"/>
          <p:nvPr/>
        </p:nvSpPr>
        <p:spPr>
          <a:xfrm>
            <a:off x="4376128" y="2338639"/>
            <a:ext cx="430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zh-TW" sz="8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800" dirty="0">
                <a:effectLst/>
                <a:latin typeface="Arial" panose="020B0604020202020204" pitchFamily="34" charset="0"/>
              </a:rPr>
            </a:br>
            <a:r>
              <a:rPr lang="en" altLang="zh-TW" sz="8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51FBCC-FB33-7DB0-2D64-579E4C669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18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E6B59F-A274-190B-B848-35982162F322}"/>
              </a:ext>
            </a:extLst>
          </p:cNvPr>
          <p:cNvSpPr txBox="1"/>
          <p:nvPr/>
        </p:nvSpPr>
        <p:spPr>
          <a:xfrm>
            <a:off x="4391496" y="775960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altLang="zh-TW" sz="9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900" dirty="0">
                <a:effectLst/>
                <a:latin typeface="Arial" panose="020B0604020202020204" pitchFamily="34" charset="0"/>
              </a:rPr>
            </a:br>
            <a:r>
              <a:rPr lang="en" altLang="zh-TW" sz="9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9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D6DB13A-EA22-C010-3DB5-58183DE59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9" y="687309"/>
            <a:ext cx="1184038" cy="11795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9786D52-982D-5542-434D-CB48030D0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894787"/>
              </p:ext>
            </p:extLst>
          </p:nvPr>
        </p:nvGraphicFramePr>
        <p:xfrm>
          <a:off x="2603716" y="1178623"/>
          <a:ext cx="6095370" cy="19820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1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56041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457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88591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2462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69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GP1A51HRJ00F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Side mounting, with screw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655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GP1A57HRJ00F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PWB mounting type, with positioning pin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1.8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6" name="Picture 2" descr="GP1A51HRJ00F Sharp - Optical Sensors - Distributors, Price Comparison, and  Datasheets | Octopart component search">
            <a:hlinkClick r:id="rId5"/>
            <a:extLst>
              <a:ext uri="{FF2B5EF4-FFF2-40B4-BE49-F238E27FC236}">
                <a16:creationId xmlns:a16="http://schemas.microsoft.com/office/drawing/2014/main" id="{A04434BE-6F68-B003-CD36-59AB74DE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13" t="-11820" r="-15618" b="-18495"/>
          <a:stretch/>
        </p:blipFill>
        <p:spPr bwMode="auto">
          <a:xfrm>
            <a:off x="1932522" y="1890144"/>
            <a:ext cx="560453" cy="5469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P1A57HRJ00F Sharp Microelectronics | Mouser 臺灣">
            <a:hlinkClick r:id="rId7"/>
            <a:extLst>
              <a:ext uri="{FF2B5EF4-FFF2-40B4-BE49-F238E27FC236}">
                <a16:creationId xmlns:a16="http://schemas.microsoft.com/office/drawing/2014/main" id="{40E4BB40-C28F-1904-0525-4E29851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522" y="2571750"/>
            <a:ext cx="559221" cy="559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326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99254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30286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67" y="4221450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039" y="4221451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979" y="4210135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2603" y="4248655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9" y="4251604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72608"/>
              </p:ext>
            </p:extLst>
          </p:nvPr>
        </p:nvGraphicFramePr>
        <p:xfrm>
          <a:off x="3054379" y="2646489"/>
          <a:ext cx="5656766" cy="1249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35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2585408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Wide operation voltage.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Vcc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= 3.0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~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5.5V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current dissipation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Icc</a:t>
                      </a:r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max. 10mA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resistant to line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noize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Vp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-p ≧ 4.0V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Strong for detecting skewed paper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Θ ≧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55°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sensitivity type that is resistant to black paper detection.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GP2A430LCS0F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376013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3" name="Picture 3" descr="page2image30076912">
            <a:extLst>
              <a:ext uri="{FF2B5EF4-FFF2-40B4-BE49-F238E27FC236}">
                <a16:creationId xmlns:a16="http://schemas.microsoft.com/office/drawing/2014/main" id="{53AD7E83-EC94-33E2-348B-CBF3A9E8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185" y="1249915"/>
            <a:ext cx="715627" cy="5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06A150-73A4-78AC-C15F-4ADEF4BFB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6"/>
          <a:stretch/>
        </p:blipFill>
        <p:spPr>
          <a:xfrm>
            <a:off x="398124" y="2477612"/>
            <a:ext cx="2476526" cy="1528878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62E84E-0151-BD9A-0FF9-9743A59D483D}"/>
              </a:ext>
            </a:extLst>
          </p:cNvPr>
          <p:cNvSpPr txBox="1"/>
          <p:nvPr/>
        </p:nvSpPr>
        <p:spPr>
          <a:xfrm>
            <a:off x="3303057" y="1913193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6D39B9A-02ED-4D7B-AC6A-41597E50E72B}"/>
              </a:ext>
            </a:extLst>
          </p:cNvPr>
          <p:cNvSpPr txBox="1"/>
          <p:nvPr/>
        </p:nvSpPr>
        <p:spPr>
          <a:xfrm>
            <a:off x="4548731" y="1913193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51B5BB3-CE97-6384-C8EE-69B109E15B8E}"/>
              </a:ext>
            </a:extLst>
          </p:cNvPr>
          <p:cNvSpPr txBox="1"/>
          <p:nvPr/>
        </p:nvSpPr>
        <p:spPr>
          <a:xfrm>
            <a:off x="5428921" y="1913193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08F01F0-0FBC-7AE4-8DE9-0C7433A51269}"/>
              </a:ext>
            </a:extLst>
          </p:cNvPr>
          <p:cNvSpPr txBox="1"/>
          <p:nvPr/>
        </p:nvSpPr>
        <p:spPr>
          <a:xfrm>
            <a:off x="7636609" y="191319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2EF6F86-1FD3-3293-EC05-DCC9E8880C95}"/>
              </a:ext>
            </a:extLst>
          </p:cNvPr>
          <p:cNvSpPr txBox="1"/>
          <p:nvPr/>
        </p:nvSpPr>
        <p:spPr>
          <a:xfrm>
            <a:off x="6411424" y="191319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35" name="Picture 8" descr="page2image30074624">
            <a:extLst>
              <a:ext uri="{FF2B5EF4-FFF2-40B4-BE49-F238E27FC236}">
                <a16:creationId xmlns:a16="http://schemas.microsoft.com/office/drawing/2014/main" id="{FC6C2A9F-412F-8446-412C-DE792A56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963" y="1062175"/>
            <a:ext cx="850995" cy="8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7" descr="page2image30317472">
            <a:extLst>
              <a:ext uri="{FF2B5EF4-FFF2-40B4-BE49-F238E27FC236}">
                <a16:creationId xmlns:a16="http://schemas.microsoft.com/office/drawing/2014/main" id="{281B60FD-02F0-2BCD-7D45-71BC5230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32652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2" descr="page2image30318304">
            <a:extLst>
              <a:ext uri="{FF2B5EF4-FFF2-40B4-BE49-F238E27FC236}">
                <a16:creationId xmlns:a16="http://schemas.microsoft.com/office/drawing/2014/main" id="{03F9C8A8-EB5F-CE1B-AD8F-AEE18D3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99467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3" descr="page2image30318512">
            <a:extLst>
              <a:ext uri="{FF2B5EF4-FFF2-40B4-BE49-F238E27FC236}">
                <a16:creationId xmlns:a16="http://schemas.microsoft.com/office/drawing/2014/main" id="{5173D327-5FA6-340E-FEF5-BDC78F33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766" y="1331955"/>
            <a:ext cx="910798" cy="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6" descr="1' water meter - Rainwater Collection and Stormwater Management">
            <a:hlinkClick r:id="rId16"/>
            <a:extLst>
              <a:ext uri="{FF2B5EF4-FFF2-40B4-BE49-F238E27FC236}">
                <a16:creationId xmlns:a16="http://schemas.microsoft.com/office/drawing/2014/main" id="{7B9CBC11-2A89-C738-796F-9A8D9FFD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219" y="1089272"/>
            <a:ext cx="874068" cy="7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4C367-C5A4-CA96-6AFC-A4F4A790AE2B}"/>
              </a:ext>
            </a:extLst>
          </p:cNvPr>
          <p:cNvSpPr/>
          <p:nvPr/>
        </p:nvSpPr>
        <p:spPr>
          <a:xfrm>
            <a:off x="932615" y="1084257"/>
            <a:ext cx="1268962" cy="11482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3BF704E-28C4-2E0D-8624-AAC1171BB03E}"/>
              </a:ext>
            </a:extLst>
          </p:cNvPr>
          <p:cNvSpPr txBox="1"/>
          <p:nvPr/>
        </p:nvSpPr>
        <p:spPr>
          <a:xfrm>
            <a:off x="1019245" y="1934317"/>
            <a:ext cx="1115203" cy="24622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GP2A430LCS0F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Quality System Certification</a:t>
            </a:r>
            <a:endParaRPr kumimoji="1" lang="zh-TW" altLang="en-US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873" y="698644"/>
            <a:ext cx="2335536" cy="343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592" y="706017"/>
            <a:ext cx="2763176" cy="342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文字方塊 34"/>
          <p:cNvSpPr txBox="1"/>
          <p:nvPr/>
        </p:nvSpPr>
        <p:spPr>
          <a:xfrm>
            <a:off x="1976833" y="4131601"/>
            <a:ext cx="2283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4990"/>
                </a:solidFill>
                <a:latin typeface="Century Gothic" panose="020B0502020202020204" pitchFamily="34" charset="0"/>
              </a:rPr>
              <a:t>ISO 9001: 2015</a:t>
            </a:r>
            <a:endParaRPr lang="zh-TW" altLang="en-US" sz="1600" b="1" dirty="0">
              <a:solidFill>
                <a:srgbClr val="00499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983191" y="4131601"/>
            <a:ext cx="2511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4990"/>
                </a:solidFill>
                <a:latin typeface="Century Gothic" panose="020B0502020202020204" pitchFamily="34" charset="0"/>
              </a:rPr>
              <a:t>ISO 26262: 2020</a:t>
            </a:r>
            <a:endParaRPr lang="zh-TW" altLang="en-US" sz="1600" b="1" dirty="0">
              <a:solidFill>
                <a:srgbClr val="00499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06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73783"/>
              </p:ext>
            </p:extLst>
          </p:nvPr>
        </p:nvGraphicFramePr>
        <p:xfrm>
          <a:off x="1940312" y="1037667"/>
          <a:ext cx="6703254" cy="2032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493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48902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2390">
                  <a:extLst>
                    <a:ext uri="{9D8B030D-6E8A-4147-A177-3AD203B41FA5}">
                      <a16:colId xmlns:a16="http://schemas.microsoft.com/office/drawing/2014/main" val="1888349845"/>
                    </a:ext>
                  </a:extLst>
                </a:gridCol>
                <a:gridCol w="123025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8220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68619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1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 emitting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4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GP2S700HCP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long focal distance, surface mounting </a:t>
                      </a:r>
                      <a:r>
                        <a:rPr kumimoji="0" lang="en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leadles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× 3 × 2 [height] 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1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Thin, surface mounting leadless type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3.2 × 1.7 × 1.1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53D6AD-D1D4-2383-1BC3-D2BB769776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2" y="857425"/>
            <a:ext cx="721730" cy="673256"/>
          </a:xfrm>
          <a:prstGeom prst="rect">
            <a:avLst/>
          </a:prstGeom>
        </p:spPr>
      </p:pic>
      <p:pic>
        <p:nvPicPr>
          <p:cNvPr id="7" name="Picture 63" descr="page2image30390080">
            <a:extLst>
              <a:ext uri="{FF2B5EF4-FFF2-40B4-BE49-F238E27FC236}">
                <a16:creationId xmlns:a16="http://schemas.microsoft.com/office/drawing/2014/main" id="{F48EC0FF-3359-105D-46DF-43DEE412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1750067"/>
            <a:ext cx="528342" cy="5283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7" descr="page2image30311856">
            <a:extLst>
              <a:ext uri="{FF2B5EF4-FFF2-40B4-BE49-F238E27FC236}">
                <a16:creationId xmlns:a16="http://schemas.microsoft.com/office/drawing/2014/main" id="{173B5259-7F2E-4FD8-B609-1A2B2E07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2458624"/>
            <a:ext cx="542408" cy="5424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112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2094"/>
              </p:ext>
            </p:extLst>
          </p:nvPr>
        </p:nvGraphicFramePr>
        <p:xfrm>
          <a:off x="3296450" y="588236"/>
          <a:ext cx="5686186" cy="39884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477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33525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87493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7396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14754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92622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Optimum detecting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Internal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diagram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GP2A200LCS0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GP2A240LCS0F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Static electricity resistant, 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GP2A451LCS0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Applicable to inverter fluorescent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lamp, Light modulation type, with connector,3.3 to 5.0V operation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GP2A25J0000F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 to 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detectable, 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GP2A431LCS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GP2A25NJJ00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sensitivity adjusted, improved light-resistance characteristic for inverter lighting, built-in visible light cut</a:t>
                      </a:r>
                      <a:r>
                        <a:rPr kumimoji="0" lang="en-US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filter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GP2A25DJ000F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8930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GP2A28AJ000F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adjusted, hook type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15236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1CC909-8B6E-AF36-B878-8BB4EA8F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586164"/>
            <a:ext cx="1582912" cy="40749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32B82C-36D4-4DB3-E003-82D0A13E5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210441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6D25DB4-8BC6-D4AC-5DDF-3F8FC748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367195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77AEDC-DB01-4570-DB39-771981FD2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105938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F1039C-B24B-8DB7-D84A-49212D33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1905863" y="1343692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0D93FF5-AB11-F1E7-67D7-1866B8597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127"/>
          <a:stretch/>
        </p:blipFill>
        <p:spPr>
          <a:xfrm>
            <a:off x="2605110" y="1581897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FA70B6E-1496-37A9-ED1C-55D0E0FC15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97163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61C604-F636-A20F-6F83-3BE09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419446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B6310B1-1FA5-3EA6-0427-308C474EB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394868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B4574E-3EF1-E011-AE1D-6C900EBB4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920456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582E3F9-838A-FBA6-6BBC-69C21EB362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1869280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AE1A6B4-1039-9A40-76AF-0DBD28F1C2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2626925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145AE4-39D2-0CF4-180D-8A315F5530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314943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456A864-E15E-C7A2-D44F-7A777E5C9DC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446044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6734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Sensor Product Application Coverage</a:t>
            </a:r>
            <a:endParaRPr lang="zh-TW" altLang="en-US" dirty="0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25" y="910223"/>
            <a:ext cx="8061405" cy="33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43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450BAA1C-A0D7-49A1-0618-3D7D5F08D5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8846" y="3099335"/>
            <a:ext cx="732659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Wireless Modules </a:t>
            </a:r>
          </a:p>
        </p:txBody>
      </p:sp>
    </p:spTree>
    <p:extLst>
      <p:ext uri="{BB962C8B-B14F-4D97-AF65-F5344CB8AC3E}">
        <p14:creationId xmlns:p14="http://schemas.microsoft.com/office/powerpoint/2010/main" val="36161938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Products</a:t>
            </a:r>
            <a:endParaRPr lang="en" altLang="zh-TW" sz="1600" dirty="0">
              <a:effectLst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7E7311-9866-CEC7-06D4-8C42EC7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27" y="1587499"/>
            <a:ext cx="3149600" cy="196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5AE9E1F-6BB7-C57E-4201-BAE1A4C58641}"/>
              </a:ext>
            </a:extLst>
          </p:cNvPr>
          <p:cNvSpPr txBox="1"/>
          <p:nvPr/>
        </p:nvSpPr>
        <p:spPr>
          <a:xfrm>
            <a:off x="550127" y="1340643"/>
            <a:ext cx="433410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dirty="0"/>
              <a:t>With a fresh approach to the radio frequency communication sector, we bring forth innovative wireless communication modules backed by cutting-edge chip design experience and robust technical support from leading semiconductor manufacturers. Our commitment lies in providing state-of-the-art system solutions, peripheral equipment, and audio-visual equipment, focusing on research and development, production, and sales to deliver excellence in connectivity.</a:t>
            </a:r>
          </a:p>
          <a:p>
            <a:endParaRPr lang="zh-TW" altLang="en-US" sz="1100" dirty="0"/>
          </a:p>
          <a:p>
            <a:r>
              <a:rPr lang="zh-TW" altLang="en-US" sz="1100" dirty="0"/>
              <a:t>Our product line includes the latest in wireless technology standards: IEEE802.11 a/b/g/n/ac/ax, Bluetooth, 4G, NB-IoT, PLC, UWB, millimeter wave, Sub1G, and Zigbee modules. Through our products, we strive to revolutionize the way devices connect and communicate, offering superior performance and reliability.</a:t>
            </a:r>
          </a:p>
        </p:txBody>
      </p:sp>
    </p:spTree>
    <p:extLst>
      <p:ext uri="{BB962C8B-B14F-4D97-AF65-F5344CB8AC3E}">
        <p14:creationId xmlns:p14="http://schemas.microsoft.com/office/powerpoint/2010/main" val="30903668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Core competitiveness</a:t>
            </a:r>
            <a:endParaRPr lang="en" altLang="zh-TW" sz="1600" dirty="0">
              <a:effectLst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3648A2E-CA96-C339-3F69-EB2A922D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3" y="1708227"/>
            <a:ext cx="2194591" cy="17270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B8C31B-8ABF-83C0-F2C6-57A21D40B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68" y="1699119"/>
            <a:ext cx="1841549" cy="17365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CBC8B8-D529-5B25-F290-03D651B2595D}"/>
              </a:ext>
            </a:extLst>
          </p:cNvPr>
          <p:cNvSpPr txBox="1"/>
          <p:nvPr/>
        </p:nvSpPr>
        <p:spPr>
          <a:xfrm>
            <a:off x="2763645" y="1602446"/>
            <a:ext cx="4016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Excellent Customer Service:</a:t>
            </a:r>
          </a:p>
          <a:p>
            <a:r>
              <a:rPr lang="zh-TW" altLang="en-US" sz="1200" dirty="0"/>
              <a:t>Our commitment extends beyond delivering quality products; we offer flexible design customization for baseboards and I/O interfaces to meet the unique requirements of your applications. Our dedicated team provides comprehensive technical documentation support and assists with product certification processes, ensuring you have a seamless technical cooperation and support agreement with the original manufacturers, every step of the way in your product development journey.</a:t>
            </a:r>
          </a:p>
        </p:txBody>
      </p:sp>
    </p:spTree>
    <p:extLst>
      <p:ext uri="{BB962C8B-B14F-4D97-AF65-F5344CB8AC3E}">
        <p14:creationId xmlns:p14="http://schemas.microsoft.com/office/powerpoint/2010/main" val="29139015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8E3B41E-2138-F141-3F83-1C2D10308E6C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Application</a:t>
            </a:r>
            <a:endParaRPr lang="en" altLang="zh-TW" sz="1600" dirty="0">
              <a:effectLst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E6A03C-BCAD-C9E2-A5AD-A6A966CB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35058" r="-1"/>
          <a:stretch/>
        </p:blipFill>
        <p:spPr>
          <a:xfrm>
            <a:off x="656064" y="2124742"/>
            <a:ext cx="7802136" cy="1400418"/>
          </a:xfrm>
          <a:prstGeom prst="rect">
            <a:avLst/>
          </a:prstGeom>
          <a:effectLst>
            <a:outerShdw blurRad="181382" dist="16242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64790EE-DFD0-1572-52B2-996783B64345}"/>
              </a:ext>
            </a:extLst>
          </p:cNvPr>
          <p:cNvSpPr txBox="1"/>
          <p:nvPr/>
        </p:nvSpPr>
        <p:spPr>
          <a:xfrm>
            <a:off x="721114" y="1587580"/>
            <a:ext cx="7677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050" dirty="0">
                <a:effectLst/>
                <a:latin typeface="Helvetica" pitchFamily="2" charset="0"/>
              </a:rPr>
              <a:t>Consumer Electronics, Commercial equipment, Home appliances, Lighting, Medical devices, Smart city and other application.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484DFAD-EFB5-8C03-99DE-341FA41C5421}"/>
              </a:ext>
            </a:extLst>
          </p:cNvPr>
          <p:cNvCxnSpPr>
            <a:cxnSpLocks/>
          </p:cNvCxnSpPr>
          <p:nvPr/>
        </p:nvCxnSpPr>
        <p:spPr>
          <a:xfrm>
            <a:off x="656064" y="149426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03533F1-3743-3CAF-F6FA-052D08023E44}"/>
              </a:ext>
            </a:extLst>
          </p:cNvPr>
          <p:cNvCxnSpPr>
            <a:cxnSpLocks/>
          </p:cNvCxnSpPr>
          <p:nvPr/>
        </p:nvCxnSpPr>
        <p:spPr>
          <a:xfrm>
            <a:off x="656064" y="191429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953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33FD27-C5F9-3E11-13C1-A308FA986263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4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1FC6689-D7AC-355C-57F1-11461355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7BFBA8BD-F190-D568-32C0-DD1A9FDBB650}"/>
              </a:ext>
            </a:extLst>
          </p:cNvPr>
          <p:cNvGraphicFramePr>
            <a:graphicFrameLocks noGrp="1"/>
          </p:cNvGraphicFramePr>
          <p:nvPr/>
        </p:nvGraphicFramePr>
        <p:xfrm>
          <a:off x="2692993" y="1058425"/>
          <a:ext cx="6249230" cy="31570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1758">
                  <a:extLst>
                    <a:ext uri="{9D8B030D-6E8A-4147-A177-3AD203B41FA5}">
                      <a16:colId xmlns:a16="http://schemas.microsoft.com/office/drawing/2014/main" val="2644336121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515463717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88487694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35715638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3501214922"/>
                    </a:ext>
                  </a:extLst>
                </a:gridCol>
              </a:tblGrid>
              <a:tr h="347827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4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sz="1100" u="none" strike="noStrike" dirty="0">
                          <a:effectLst/>
                        </a:rPr>
                        <a:t>(REALTEK  IC)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61948"/>
                  </a:ext>
                </a:extLst>
              </a:tr>
              <a:tr h="325909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FS-i5188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FS-i5189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FS-5223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FS-i5192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33439"/>
                  </a:ext>
                </a:extLst>
              </a:tr>
              <a:tr h="5824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RTL8188GTV/RTL8188ETV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RTL8189ES-VB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RTL8189EM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RTL8189FTV-VC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RTL8723FS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RTL8192FS/CS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773940317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Wi-Fi4 (802.11.b/g/n) 2.4GHz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31523"/>
                  </a:ext>
                </a:extLst>
              </a:tr>
              <a:tr h="36400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1046366565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HT20/HT40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74958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621116185"/>
                  </a:ext>
                </a:extLst>
              </a:tr>
              <a:tr h="339738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SDIO2.0/UART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USB2.0/PCM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SDIO3.0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583211441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72.2Mbps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300Mbps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438443178"/>
                  </a:ext>
                </a:extLst>
              </a:tr>
            </a:tbl>
          </a:graphicData>
        </a:graphic>
      </p:graphicFrame>
      <p:pic>
        <p:nvPicPr>
          <p:cNvPr id="2" name="圖片 1" descr="page19image17695552">
            <a:extLst>
              <a:ext uri="{FF2B5EF4-FFF2-40B4-BE49-F238E27FC236}">
                <a16:creationId xmlns:a16="http://schemas.microsoft.com/office/drawing/2014/main" id="{080FEF79-17E3-6EA9-11F8-7904496D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5953541-EF9E-AD0B-68A3-22F22FC5426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AE699D-D124-89E4-DB30-634B2A534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17702DA-5919-5345-D2A5-0234039342B7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4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745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9F34405-7319-CFEA-2CBC-2050816AAB4D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5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1631B19-E2F1-D3DC-9F84-A8192124181D}"/>
              </a:ext>
            </a:extLst>
          </p:cNvPr>
          <p:cNvGraphicFramePr>
            <a:graphicFrameLocks noGrp="1"/>
          </p:cNvGraphicFramePr>
          <p:nvPr/>
        </p:nvGraphicFramePr>
        <p:xfrm>
          <a:off x="2692992" y="1068825"/>
          <a:ext cx="6138161" cy="31466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90615">
                  <a:extLst>
                    <a:ext uri="{9D8B030D-6E8A-4147-A177-3AD203B41FA5}">
                      <a16:colId xmlns:a16="http://schemas.microsoft.com/office/drawing/2014/main" val="287209310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47743512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61002671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932021388"/>
                    </a:ext>
                  </a:extLst>
                </a:gridCol>
              </a:tblGrid>
              <a:tr h="308469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5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89706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FS-i5811series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FS-i5821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FS-5822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14695"/>
                  </a:ext>
                </a:extLst>
              </a:tr>
              <a:tr h="492082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RTL8811CU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RTL8821AU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RTL8821CE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RTL8821CU-VB-CG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RTL8822BS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RTL8822CS-VS-CG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2017099719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Wi-Fi5 (802.11.b/g/n/ac) 2.4GHz / 5GHz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9046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BT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2854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74832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774935612"/>
                  </a:ext>
                </a:extLst>
              </a:tr>
              <a:tr h="354484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USB2.0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USB/USB2.0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USB3.0/UART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PCI/USB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5219208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433Mbps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866Mbps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977241193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0FE61479-198F-7D39-74D2-7717CBC26378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B790A5-BACC-2248-C728-D5FF7F828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page19image17695552">
            <a:extLst>
              <a:ext uri="{FF2B5EF4-FFF2-40B4-BE49-F238E27FC236}">
                <a16:creationId xmlns:a16="http://schemas.microsoft.com/office/drawing/2014/main" id="{6E8A54E3-6351-1306-4487-D3DA5D59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F70C8C-324B-5741-A9B1-4242101A9B2E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53B9D5-6594-2187-AF72-91CC031A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791554-15BC-D414-4E8E-6A7C070B4969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5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43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FB7DF50-71C3-156D-C996-7C8710F1D366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493954B-D282-D654-666E-E9AD83F2EFA6}"/>
              </a:ext>
            </a:extLst>
          </p:cNvPr>
          <p:cNvGraphicFramePr>
            <a:graphicFrameLocks noGrp="1"/>
          </p:cNvGraphicFramePr>
          <p:nvPr/>
        </p:nvGraphicFramePr>
        <p:xfrm>
          <a:off x="2692991" y="1058060"/>
          <a:ext cx="5898748" cy="3164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3357">
                  <a:extLst>
                    <a:ext uri="{9D8B030D-6E8A-4147-A177-3AD203B41FA5}">
                      <a16:colId xmlns:a16="http://schemas.microsoft.com/office/drawing/2014/main" val="462948103"/>
                    </a:ext>
                  </a:extLst>
                </a:gridCol>
                <a:gridCol w="1489675">
                  <a:extLst>
                    <a:ext uri="{9D8B030D-6E8A-4147-A177-3AD203B41FA5}">
                      <a16:colId xmlns:a16="http://schemas.microsoft.com/office/drawing/2014/main" val="563444157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245321998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894850669"/>
                    </a:ext>
                  </a:extLst>
                </a:gridCol>
              </a:tblGrid>
              <a:tr h="33385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6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159456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FS-i5852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6569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main chip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RTL8852BE-VR / RTL8852BS / RTL8852BE-CG / RTL8852BU / RTL8852BS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58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Wi-Fi6 (802.11.b/g/n/ac/ax) 2.4GHz / 5GHz</a:t>
                      </a:r>
                      <a:endParaRPr lang="en" sz="800" u="none" strike="noStrike" dirty="0">
                        <a:effectLst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07962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9788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HT20/HT40/HT80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038415765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305330"/>
                  </a:ext>
                </a:extLst>
              </a:tr>
              <a:tr h="4758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USB/USB3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359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1200Mbps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866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CE8BC48-8FA9-2005-10E6-BFD511154309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4D509-715F-56C4-E220-02C788C2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page19image17695552">
            <a:extLst>
              <a:ext uri="{FF2B5EF4-FFF2-40B4-BE49-F238E27FC236}">
                <a16:creationId xmlns:a16="http://schemas.microsoft.com/office/drawing/2014/main" id="{479B9262-F304-E959-DFA9-189AEDF9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729070-E046-2750-F512-D8411B5B711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D8F8E943-D761-3FEE-9B9F-E23B0904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6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F57986-1E39-1303-1DB9-53CEF5891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965279-8F0F-3F51-FA34-CD58F6E24A2C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6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1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2F2B6FA5-C735-54AA-170D-BDB7882E48C9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Design Service : SoC - </a:t>
            </a:r>
            <a:r>
              <a:rPr lang="en-US" altLang="zh-TW" sz="2400" b="1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ImP</a:t>
            </a:r>
            <a:r>
              <a:rPr lang="en-US" altLang="zh-TW" sz="2400" b="1" baseline="30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860498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IOT DK Module</a:t>
            </a:r>
            <a:endParaRPr kumimoji="1"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7BB3BCD-76BC-6E24-9E95-62C1CC8006EE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4137" cy="314667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8103">
                  <a:extLst>
                    <a:ext uri="{9D8B030D-6E8A-4147-A177-3AD203B41FA5}">
                      <a16:colId xmlns:a16="http://schemas.microsoft.com/office/drawing/2014/main" val="2528416790"/>
                    </a:ext>
                  </a:extLst>
                </a:gridCol>
                <a:gridCol w="1765226">
                  <a:extLst>
                    <a:ext uri="{9D8B030D-6E8A-4147-A177-3AD203B41FA5}">
                      <a16:colId xmlns:a16="http://schemas.microsoft.com/office/drawing/2014/main" val="797373470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181515068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974332055"/>
                    </a:ext>
                  </a:extLst>
                </a:gridCol>
              </a:tblGrid>
              <a:tr h="34963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u="none" strike="noStrike" dirty="0">
                          <a:effectLst/>
                        </a:rPr>
                        <a:t> IOT DK </a:t>
                      </a:r>
                      <a:r>
                        <a:rPr lang="en" altLang="zh-TW" sz="1100" dirty="0">
                          <a:effectLst/>
                        </a:rPr>
                        <a:t>Wireless Module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0028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FS-i5210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FS-i5220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FS-i5262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3853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RTL8715AH/RTL8710CX/RTL8711AM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RTL8720CF-VA2-CG/RTL8722DM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RTL8762CMF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22033660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Wi-Fi4 (802.11.b/g/n) 2.4GHz</a:t>
                      </a:r>
                      <a:endParaRPr lang="en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034307676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1Mbps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BLE5.0 2Mbps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BLE5.0-MESH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261443050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82772944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Antenna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single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369019401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Interface Wi-Fi/BT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598997895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2Mbps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235391758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Solution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18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NB IOT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Wi-Fi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BLE Module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7AB57A6-BAF1-1AB6-C8F8-CC4265CD7AB5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3702" cy="31466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7486">
                  <a:extLst>
                    <a:ext uri="{9D8B030D-6E8A-4147-A177-3AD203B41FA5}">
                      <a16:colId xmlns:a16="http://schemas.microsoft.com/office/drawing/2014/main" val="3188395855"/>
                    </a:ext>
                  </a:extLst>
                </a:gridCol>
                <a:gridCol w="1835842">
                  <a:extLst>
                    <a:ext uri="{9D8B030D-6E8A-4147-A177-3AD203B41FA5}">
                      <a16:colId xmlns:a16="http://schemas.microsoft.com/office/drawing/2014/main" val="338086402"/>
                    </a:ext>
                  </a:extLst>
                </a:gridCol>
                <a:gridCol w="1670683">
                  <a:extLst>
                    <a:ext uri="{9D8B030D-6E8A-4147-A177-3AD203B41FA5}">
                      <a16:colId xmlns:a16="http://schemas.microsoft.com/office/drawing/2014/main" val="2993362637"/>
                    </a:ext>
                  </a:extLst>
                </a:gridCol>
                <a:gridCol w="1369691">
                  <a:extLst>
                    <a:ext uri="{9D8B030D-6E8A-4147-A177-3AD203B41FA5}">
                      <a16:colId xmlns:a16="http://schemas.microsoft.com/office/drawing/2014/main" val="3072939149"/>
                    </a:ext>
                  </a:extLst>
                </a:gridCol>
              </a:tblGrid>
              <a:tr h="31937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1200" u="none" strike="noStrike" dirty="0">
                          <a:effectLst/>
                        </a:rPr>
                        <a:t> NB IOT + Wi-Fi + </a:t>
                      </a:r>
                      <a:r>
                        <a:rPr lang="en" sz="1200" u="none" strike="noStrike">
                          <a:effectLst/>
                        </a:rPr>
                        <a:t>BLE Module</a:t>
                      </a:r>
                      <a:endParaRPr lang="en" sz="12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120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1428752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FS-i5518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FS-i5519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>
                          <a:solidFill>
                            <a:schemeClr val="bg1"/>
                          </a:solidFill>
                          <a:effectLst/>
                        </a:rPr>
                        <a:t>FS-i5520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79150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main chip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RTL9518AM-IIM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RTL9518AQM-II2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928572337"/>
                  </a:ext>
                </a:extLst>
              </a:tr>
              <a:tr h="5916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NB-IoT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 ver.R13/R14/R15 (s/w upgrade)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Peak Data rate (@NB2; Multi-tone; 2HARQ) DL 126.8 kbps UL 158.5 kbps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700MHz-2.1GHz( Supporting US B103 defined in 3GPP R17 )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126022474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Wi-Fi 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Wi-Fi4 (802.11.b/g/n) 2.4GHz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N/A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733360416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BT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BLE5.0-MESH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8415789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Bandwidth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HT20/HT40/HT80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40201735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Antenna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1T1R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1T1R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88176948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Interface Wi-Fi/BT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SDIO/</a:t>
                      </a:r>
                      <a:r>
                        <a:rPr lang="en" sz="900" u="none" strike="noStrike" dirty="0" err="1">
                          <a:effectLst/>
                        </a:rPr>
                        <a:t>Uart</a:t>
                      </a:r>
                      <a:r>
                        <a:rPr lang="en" sz="900" u="none" strike="noStrike" dirty="0">
                          <a:effectLst/>
                        </a:rPr>
                        <a:t>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SPI/Uart/GPIO/I2C/PWM/USB/SDIO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UART/GPIO/I2C/PWM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68369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852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Special specifications and prices for customized needs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B3074D-7084-56DA-0049-19A14D9A0AB8}"/>
              </a:ext>
            </a:extLst>
          </p:cNvPr>
          <p:cNvGraphicFramePr>
            <a:graphicFrameLocks noGrp="1"/>
          </p:cNvGraphicFramePr>
          <p:nvPr/>
        </p:nvGraphicFramePr>
        <p:xfrm>
          <a:off x="2656853" y="1058185"/>
          <a:ext cx="6036024" cy="3157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416">
                  <a:extLst>
                    <a:ext uri="{9D8B030D-6E8A-4147-A177-3AD203B41FA5}">
                      <a16:colId xmlns:a16="http://schemas.microsoft.com/office/drawing/2014/main" val="3469013811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694897653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072635638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3842707114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870568745"/>
                    </a:ext>
                  </a:extLst>
                </a:gridCol>
              </a:tblGrid>
              <a:tr h="3737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" sz="1050" u="none" strike="noStrike">
                          <a:effectLst/>
                        </a:rPr>
                        <a:t>Special specifications and prices for customized needs</a:t>
                      </a:r>
                      <a:endParaRPr lang="en" sz="105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69980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FS-i5008 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FS-i5009-PUC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FS-i5106W-R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FS-i5110-C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24995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BL602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(</a:t>
                      </a:r>
                      <a:r>
                        <a:rPr lang="en" sz="800" u="none" strike="noStrike" dirty="0" err="1">
                          <a:effectLst/>
                        </a:rPr>
                        <a:t>bouffalolab,cn</a:t>
                      </a:r>
                      <a:r>
                        <a:rPr lang="en" sz="800" u="none" strike="noStrike" dirty="0">
                          <a:effectLst/>
                        </a:rPr>
                        <a:t>)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(Realtek)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ASR1606C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(asmicro,cn)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LE5010A1 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 (LinkedSemi,cn)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953416929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NB-IoT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LTE CATM1,FDDB1/3/5/8,GSM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56290720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802.11.b/g/n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899713361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180586317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82206564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257839634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PCI-e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404902142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Remark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Low prices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Dedicated PCI-e interface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 and mobile communications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only BLE5.0,Low prices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316753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480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02" y="1140126"/>
            <a:ext cx="1194572" cy="332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46E24A-FD3F-4340-C47C-FD7CF49C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3" y="3907436"/>
            <a:ext cx="592464" cy="5924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482FF8-3806-A189-DDAE-6BFF1A5F0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16" y="1676270"/>
            <a:ext cx="1151546" cy="35985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C28C4DA1-7436-53AC-B701-3EDD00D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Distributors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193549-1B06-E05C-D9F7-A76F25233FCC}"/>
              </a:ext>
            </a:extLst>
          </p:cNvPr>
          <p:cNvSpPr txBox="1"/>
          <p:nvPr/>
        </p:nvSpPr>
        <p:spPr>
          <a:xfrm>
            <a:off x="426871" y="637057"/>
            <a:ext cx="342640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Worldwide Handler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AE85DE-EE02-007D-D3E4-8A228750E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98" y="1653503"/>
            <a:ext cx="1074123" cy="412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E6B96DD-9DE5-A78D-A939-A4A9C14760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807" y="1077992"/>
            <a:ext cx="881654" cy="4124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2DEF113-15F2-A464-A0F8-AC0B6305C5FE}"/>
              </a:ext>
            </a:extLst>
          </p:cNvPr>
          <p:cNvSpPr txBox="1"/>
          <p:nvPr/>
        </p:nvSpPr>
        <p:spPr>
          <a:xfrm>
            <a:off x="426871" y="2727579"/>
            <a:ext cx="59042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Local Agent Distributor (US, EU, CN, TW, ASEAN)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31F7CDF-972D-24A2-41A4-EC7AF0CA7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42" y="3377637"/>
            <a:ext cx="986885" cy="2889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C156BC2-CE7C-F59D-BD10-C06B23935D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163" y="3319904"/>
            <a:ext cx="882728" cy="3118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4A7BAC4-35EC-D3B7-DAE4-BA130125B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35" y="3980495"/>
            <a:ext cx="882728" cy="3958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3DABEB1-4E4C-21FD-F312-ADA6C94A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126" y="3877813"/>
            <a:ext cx="666550" cy="5607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57B96-E38F-F80E-FDD2-ADDB66C33C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319" y="3240622"/>
            <a:ext cx="605955" cy="50979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AB5B46F-198F-377A-4A62-521DC804251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273" y="4050599"/>
            <a:ext cx="784045" cy="25563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CD12035-941C-DAE4-C34B-0EF254BD812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213" y="3220942"/>
            <a:ext cx="752104" cy="50979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FED830-31E6-68E7-5FE4-7F46311558A2}"/>
              </a:ext>
            </a:extLst>
          </p:cNvPr>
          <p:cNvSpPr txBox="1"/>
          <p:nvPr/>
        </p:nvSpPr>
        <p:spPr>
          <a:xfrm>
            <a:off x="4218591" y="637057"/>
            <a:ext cx="299471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Design-in Focus</a:t>
            </a:r>
            <a:endParaRPr lang="zh-TW" altLang="en-US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98F8273-44C9-7C9B-B39D-EF18061C8C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52" y="1067173"/>
            <a:ext cx="844986" cy="45511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6CEF6F4-5CF1-A0B8-5EA7-8D879011CA2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949" y="1106062"/>
            <a:ext cx="910234" cy="3808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6157F14-B04C-F2E0-2363-D88277AEF891}"/>
              </a:ext>
            </a:extLst>
          </p:cNvPr>
          <p:cNvSpPr txBox="1"/>
          <p:nvPr/>
        </p:nvSpPr>
        <p:spPr>
          <a:xfrm>
            <a:off x="680728" y="2292849"/>
            <a:ext cx="10741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 : N</a:t>
            </a:r>
            <a:r>
              <a:rPr lang="zh-TW" altLang="en-US" sz="800" dirty="0">
                <a:solidFill>
                  <a:schemeClr val="accent1">
                    <a:lumMod val="75000"/>
                  </a:schemeClr>
                </a:solidFill>
              </a:rPr>
              <a:t>on-franchised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26EDFB-C61A-A251-4463-A59D4BA44BD0}"/>
              </a:ext>
            </a:extLst>
          </p:cNvPr>
          <p:cNvSpPr txBox="1"/>
          <p:nvPr/>
        </p:nvSpPr>
        <p:spPr>
          <a:xfrm>
            <a:off x="2218467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66709F-C249-26E8-23A9-72B31C7765CA}"/>
              </a:ext>
            </a:extLst>
          </p:cNvPr>
          <p:cNvSpPr txBox="1"/>
          <p:nvPr/>
        </p:nvSpPr>
        <p:spPr>
          <a:xfrm>
            <a:off x="505336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15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42" y="970831"/>
            <a:ext cx="2270119" cy="24909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D618E00-A620-30FC-4605-D9A8B17A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460"/>
          <a:stretch/>
        </p:blipFill>
        <p:spPr>
          <a:xfrm>
            <a:off x="4701634" y="970831"/>
            <a:ext cx="1066800" cy="18266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4E756A-3E4C-75BC-EC46-8E0D67C2E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1330"/>
          <a:stretch/>
        </p:blipFill>
        <p:spPr>
          <a:xfrm>
            <a:off x="5981899" y="1503476"/>
            <a:ext cx="1066800" cy="11919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08CDA5D-6FEA-6A36-48BA-600D9E23D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85" y="1058601"/>
            <a:ext cx="741830" cy="194577"/>
          </a:xfrm>
          <a:prstGeom prst="rect">
            <a:avLst/>
          </a:prstGeom>
        </p:spPr>
      </p:pic>
      <p:pic>
        <p:nvPicPr>
          <p:cNvPr id="1029" name="Picture 5" descr="Delta Controls">
            <a:extLst>
              <a:ext uri="{FF2B5EF4-FFF2-40B4-BE49-F238E27FC236}">
                <a16:creationId xmlns:a16="http://schemas.microsoft.com/office/drawing/2014/main" id="{F9D4F4ED-0D72-FBDA-2450-A4176D80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157" y="2333996"/>
            <a:ext cx="912085" cy="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154657EE-E862-6D15-D372-E36280215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31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C01FF51D-A7E6-5CDB-F28F-7DF9AB988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53475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862" y="3032571"/>
            <a:ext cx="1096954" cy="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500" y="3760766"/>
            <a:ext cx="1175316" cy="3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677" y="3665014"/>
            <a:ext cx="955127" cy="4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709" y="3789928"/>
            <a:ext cx="1005011" cy="2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527" y="3796300"/>
            <a:ext cx="1107734" cy="2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42" y="3808560"/>
            <a:ext cx="1102179" cy="19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FB4AE-9255-3C56-0016-C4BE3BC23D8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000"/>
          <a:stretch/>
        </p:blipFill>
        <p:spPr>
          <a:xfrm>
            <a:off x="3503664" y="959170"/>
            <a:ext cx="977092" cy="384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7EA887-D27E-605D-7836-47A520F3BB5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1524858"/>
            <a:ext cx="977092" cy="3841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35EB9A-E2E6-4719-117E-F686BF90BEB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2230031"/>
            <a:ext cx="977092" cy="38414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07A9AFA-D996-4623-22D9-02C79B2D4D6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810" y="3001236"/>
            <a:ext cx="1074801" cy="42255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21D5EB3-7A18-00F9-8C48-FACC3F5552B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918" y="2995775"/>
            <a:ext cx="807514" cy="317471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E012D296-DDD2-6618-D0CF-41EFF4F78BBD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Branded Business Partners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FCA1F29-6BF6-C054-3899-2E5AD5A7DB3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72" y="978534"/>
            <a:ext cx="606991" cy="33991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F33E6E1-E62B-BC84-1D49-51C3E5B60AC3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33" y="1677761"/>
            <a:ext cx="995467" cy="2063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E78FF31-0798-13EE-1E6D-E7781CF2E94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504" y="2382067"/>
            <a:ext cx="541723" cy="176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DF8D0D-FDB5-19FD-72EB-11CD44536C5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26" y="2782420"/>
            <a:ext cx="802907" cy="80290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3E12D2B-5C4F-8783-7A1D-884D3FDE3F2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71" y="3668557"/>
            <a:ext cx="663241" cy="3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3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57123</TotalTime>
  <Words>11009</Words>
  <Application>Microsoft Macintosh PowerPoint</Application>
  <PresentationFormat>如螢幕大小 (16:9)</PresentationFormat>
  <Paragraphs>3691</Paragraphs>
  <Slides>94</Slides>
  <Notes>74</Notes>
  <HiddenSlides>1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94</vt:i4>
      </vt:variant>
    </vt:vector>
  </HeadingPairs>
  <TitlesOfParts>
    <vt:vector size="113" baseType="lpstr">
      <vt:lpstr>微軟正黑體</vt:lpstr>
      <vt:lpstr>新細明體</vt:lpstr>
      <vt:lpstr>標準系統字體</vt:lpstr>
      <vt:lpstr>ArialMT</vt:lpstr>
      <vt:lpstr>微软雅黑</vt:lpstr>
      <vt:lpstr>MicrosoftJhengHeiBold</vt:lpstr>
      <vt:lpstr>Yu Gothic UI</vt:lpstr>
      <vt:lpstr>Arial</vt:lpstr>
      <vt:lpstr>Calibri</vt:lpstr>
      <vt:lpstr>Calibri Light</vt:lpstr>
      <vt:lpstr>Century Gothic</vt:lpstr>
      <vt:lpstr>Consolas</vt:lpstr>
      <vt:lpstr>Helvetica</vt:lpstr>
      <vt:lpstr>Impact</vt:lpstr>
      <vt:lpstr>Segoe UI</vt:lpstr>
      <vt:lpstr>Tahoma</vt:lpstr>
      <vt:lpstr>Times New Roman</vt:lpstr>
      <vt:lpstr>Wingdings</vt:lpstr>
      <vt:lpstr>Office 佈景主題</vt:lpstr>
      <vt:lpstr>Introduction of Socle Technology</vt:lpstr>
      <vt:lpstr>Agenda</vt:lpstr>
      <vt:lpstr>PowerPoint 簡報</vt:lpstr>
      <vt:lpstr>Major Business</vt:lpstr>
      <vt:lpstr>Overview</vt:lpstr>
      <vt:lpstr>Milestones</vt:lpstr>
      <vt:lpstr>Service Overview: ONE STOP SHOPPING SERVICE</vt:lpstr>
      <vt:lpstr>Quality System Certification</vt:lpstr>
      <vt:lpstr>PowerPoint 簡報</vt:lpstr>
      <vt:lpstr>Service Overview: ONE STOP SHOPPING SERVICE</vt:lpstr>
      <vt:lpstr>SoC-ImP®：State of Art Solutions for SoC</vt:lpstr>
      <vt:lpstr>SoC-ImP®：Core Technology and Data Flow</vt:lpstr>
      <vt:lpstr>SoC-ImP®：Technology Roadmap</vt:lpstr>
      <vt:lpstr>PowerPoint 簡報</vt:lpstr>
      <vt:lpstr>PowerPoint 簡報</vt:lpstr>
      <vt:lpstr>Proven Case #1 (2018)</vt:lpstr>
      <vt:lpstr>Proven Case #1 (2018) WW 1st 8K TV SoC</vt:lpstr>
      <vt:lpstr>Proven Case #2 (2019)</vt:lpstr>
      <vt:lpstr>Proven Case #2 (2019)_16 nm FFC xPUs Harden Project</vt:lpstr>
      <vt:lpstr>Proven Case #3 (2020)</vt:lpstr>
      <vt:lpstr>Proven Case #3 (2020)_1st Project with M Company</vt:lpstr>
      <vt:lpstr>Proven Case #4 (2021)</vt:lpstr>
      <vt:lpstr>Proven Case #4 (2021)_12 nm DDR5 Controller Testchip</vt:lpstr>
      <vt:lpstr>Proven Case #5 (2022)</vt:lpstr>
      <vt:lpstr>Proven Case #5 (2022)_55 nm Biomedical MCU</vt:lpstr>
      <vt:lpstr>Outstanding References</vt:lpstr>
      <vt:lpstr>PowerPoint 簡報</vt:lpstr>
      <vt:lpstr>Socle OSAT Engineering Service</vt:lpstr>
      <vt:lpstr>Turnkey flow GDS-to-Chip Phases</vt:lpstr>
      <vt:lpstr>G2C Phase Objectives &amp; Deliverables</vt:lpstr>
      <vt:lpstr>Package Design Experience with Overseas Customers</vt:lpstr>
      <vt:lpstr>Testing Development Recently Developed Cases</vt:lpstr>
      <vt:lpstr>PowerPoint 簡報</vt:lpstr>
      <vt:lpstr>World Wide Sales Channel：Locations and Values</vt:lpstr>
      <vt:lpstr>PowerPoint 簡報</vt:lpstr>
      <vt:lpstr>PowerPoint 簡報</vt:lpstr>
      <vt:lpstr>Power Semiconductor – SiC MOSFET </vt:lpstr>
      <vt:lpstr>Power Semiconductor – SiC MOSFET Product List </vt:lpstr>
      <vt:lpstr>PowerPoint 簡報</vt:lpstr>
      <vt:lpstr>Power Isolation - Gate Driver Photocoupler</vt:lpstr>
      <vt:lpstr>Power Isolation - Gate Driver Photocoupler</vt:lpstr>
      <vt:lpstr>Photocoupler - High Speed</vt:lpstr>
      <vt:lpstr>Photocoupler - High Speed</vt:lpstr>
      <vt:lpstr>Photocoupler - Phototriac</vt:lpstr>
      <vt:lpstr>Photocoupler - Phototriac</vt:lpstr>
      <vt:lpstr>Power Isolation - Photocoupler</vt:lpstr>
      <vt:lpstr>Power Isolation - Photocoupler - Transistor output</vt:lpstr>
      <vt:lpstr>Power Isolation - Photocoupler - OPIC output</vt:lpstr>
      <vt:lpstr>Power Isolation - Solid State Relay</vt:lpstr>
      <vt:lpstr>Power Isolation - Solid State Relay</vt:lpstr>
      <vt:lpstr>PowerPoint 簡報</vt:lpstr>
      <vt:lpstr>Laser Diode - UV / Blue</vt:lpstr>
      <vt:lpstr>Laser Diode - UV / Blue</vt:lpstr>
      <vt:lpstr>Laser Diode - Green / Red</vt:lpstr>
      <vt:lpstr>Laser Diode - Green</vt:lpstr>
      <vt:lpstr>Laser Diode - Red</vt:lpstr>
      <vt:lpstr>Laser Diode - IR</vt:lpstr>
      <vt:lpstr>Laser Diode - IR</vt:lpstr>
      <vt:lpstr>PowerPoint 簡報</vt:lpstr>
      <vt:lpstr>MEMS Microphones</vt:lpstr>
      <vt:lpstr>MEMS Microphones - Automotive</vt:lpstr>
      <vt:lpstr>MEMS Microphones - Automotive</vt:lpstr>
      <vt:lpstr>MEMS Microphone Lineup – Consumer</vt:lpstr>
      <vt:lpstr>MEMS Microphone Lineup – Consumer</vt:lpstr>
      <vt:lpstr>MEMS Microphone Lineup – Consumer</vt:lpstr>
      <vt:lpstr>PowerPoint 簡報</vt:lpstr>
      <vt:lpstr>PowerPoint 簡報</vt:lpstr>
      <vt:lpstr>Distance Sensor - DMS</vt:lpstr>
      <vt:lpstr>Distance Sensor - DMS Standard</vt:lpstr>
      <vt:lpstr>Distance Sensor - DMS Compact Connector</vt:lpstr>
      <vt:lpstr>Proximity Sensor</vt:lpstr>
      <vt:lpstr>Proximity Sensor</vt:lpstr>
      <vt:lpstr>Dust sensor</vt:lpstr>
      <vt:lpstr>Dust sensor</vt:lpstr>
      <vt:lpstr>Photointerrupter - Transmissive Type</vt:lpstr>
      <vt:lpstr>Photointerrupter - Transmissive Type  [Compact type]</vt:lpstr>
      <vt:lpstr>Photointerrupter - Transmissive Type  [With connect]</vt:lpstr>
      <vt:lpstr>Photointerrupter - Transmissive Type  [Case type OPIC]</vt:lpstr>
      <vt:lpstr>Photointerrupter - Reflective Type</vt:lpstr>
      <vt:lpstr>Photointerrupter - Reflective Type [Compact type]</vt:lpstr>
      <vt:lpstr>Photointerrupter - Reflective Type [Case type OPIC]</vt:lpstr>
      <vt:lpstr>Sensor Product Application Coverage</vt:lpstr>
      <vt:lpstr>PowerPoint 簡報</vt:lpstr>
      <vt:lpstr>Products</vt:lpstr>
      <vt:lpstr>Core competitiveness</vt:lpstr>
      <vt:lpstr>Application</vt:lpstr>
      <vt:lpstr> Wi-Fi 4 (+BT) Wireless Module</vt:lpstr>
      <vt:lpstr> Wi-Fi 5 (+BT) Wireless Module</vt:lpstr>
      <vt:lpstr> Wi-Fi 6 (+BT) Wireless Module</vt:lpstr>
      <vt:lpstr> IOT DK Module</vt:lpstr>
      <vt:lpstr> NB IOT + Wi-Fi + BLE Module</vt:lpstr>
      <vt:lpstr>Special specifications and prices for customized needs</vt:lpstr>
      <vt:lpstr>Distributors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brianchen陳時修</dc:creator>
  <cp:lastModifiedBy>Microsoft Office User</cp:lastModifiedBy>
  <cp:revision>1881</cp:revision>
  <cp:lastPrinted>2020-11-24T06:06:10Z</cp:lastPrinted>
  <dcterms:created xsi:type="dcterms:W3CDTF">2018-07-25T07:32:07Z</dcterms:created>
  <dcterms:modified xsi:type="dcterms:W3CDTF">2024-01-19T07:09:09Z</dcterms:modified>
</cp:coreProperties>
</file>